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gif" ContentType="image/gif"/>
  <Override PartName="/ppt/charts/chart3.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58" r:id="rId2"/>
    <p:sldId id="260" r:id="rId3"/>
    <p:sldId id="307" r:id="rId4"/>
    <p:sldId id="308" r:id="rId5"/>
    <p:sldId id="262" r:id="rId6"/>
    <p:sldId id="272" r:id="rId7"/>
    <p:sldId id="313" r:id="rId8"/>
    <p:sldId id="284" r:id="rId9"/>
    <p:sldId id="310" r:id="rId10"/>
    <p:sldId id="277" r:id="rId11"/>
    <p:sldId id="297" r:id="rId12"/>
    <p:sldId id="282" r:id="rId13"/>
    <p:sldId id="285" r:id="rId14"/>
    <p:sldId id="286" r:id="rId15"/>
    <p:sldId id="287" r:id="rId16"/>
    <p:sldId id="305" r:id="rId17"/>
  </p:sldIdLst>
  <p:sldSz cx="9906000" cy="6858000" type="A4"/>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8227"/>
    <a:srgbClr val="9A3508"/>
  </p:clrMru>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4000" autoAdjust="0"/>
  </p:normalViewPr>
  <p:slideViewPr>
    <p:cSldViewPr snapToGrid="0">
      <p:cViewPr varScale="1">
        <p:scale>
          <a:sx n="54" d="100"/>
          <a:sy n="54" d="100"/>
        </p:scale>
        <p:origin x="-1800" y="-90"/>
      </p:cViewPr>
      <p:guideLst>
        <p:guide orient="horz" pos="2160"/>
        <p:guide pos="312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4" d="100"/>
          <a:sy n="64" d="100"/>
        </p:scale>
        <p:origin x="-2712" y="-114"/>
      </p:cViewPr>
      <p:guideLst>
        <p:guide orient="horz" pos="3224"/>
        <p:guide pos="223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14"/>
  <c:chart>
    <c:title>
      <c:tx>
        <c:rich>
          <a:bodyPr/>
          <a:lstStyle/>
          <a:p>
            <a:pPr>
              <a:defRPr/>
            </a:pPr>
            <a:r>
              <a:rPr lang="en-GB" dirty="0"/>
              <a:t>Foundation Stage</a:t>
            </a:r>
          </a:p>
        </c:rich>
      </c:tx>
      <c:layout/>
    </c:title>
    <c:plotArea>
      <c:layout/>
      <c:barChart>
        <c:barDir val="col"/>
        <c:grouping val="clustered"/>
        <c:ser>
          <c:idx val="0"/>
          <c:order val="0"/>
          <c:tx>
            <c:strRef>
              <c:f>Sheet1!$E$6</c:f>
              <c:strCache>
                <c:ptCount val="1"/>
                <c:pt idx="0">
                  <c:v>National</c:v>
                </c:pt>
              </c:strCache>
            </c:strRef>
          </c:tx>
          <c:cat>
            <c:numRef>
              <c:f>Sheet1!$D$7:$D$9</c:f>
              <c:numCache>
                <c:formatCode>General</c:formatCode>
                <c:ptCount val="3"/>
                <c:pt idx="0">
                  <c:v>2008</c:v>
                </c:pt>
                <c:pt idx="1">
                  <c:v>2009</c:v>
                </c:pt>
                <c:pt idx="2">
                  <c:v>2010</c:v>
                </c:pt>
              </c:numCache>
            </c:numRef>
          </c:cat>
          <c:val>
            <c:numRef>
              <c:f>Sheet1!$E$7:$E$9</c:f>
              <c:numCache>
                <c:formatCode>General</c:formatCode>
                <c:ptCount val="3"/>
                <c:pt idx="0">
                  <c:v>85.5</c:v>
                </c:pt>
                <c:pt idx="1">
                  <c:v>86.2</c:v>
                </c:pt>
              </c:numCache>
            </c:numRef>
          </c:val>
        </c:ser>
        <c:ser>
          <c:idx val="1"/>
          <c:order val="1"/>
          <c:tx>
            <c:strRef>
              <c:f>Sheet1!$F$6</c:f>
              <c:strCache>
                <c:ptCount val="1"/>
                <c:pt idx="0">
                  <c:v>Eversholt</c:v>
                </c:pt>
              </c:strCache>
            </c:strRef>
          </c:tx>
          <c:cat>
            <c:numRef>
              <c:f>Sheet1!$D$7:$D$9</c:f>
              <c:numCache>
                <c:formatCode>General</c:formatCode>
                <c:ptCount val="3"/>
                <c:pt idx="0">
                  <c:v>2008</c:v>
                </c:pt>
                <c:pt idx="1">
                  <c:v>2009</c:v>
                </c:pt>
                <c:pt idx="2">
                  <c:v>2010</c:v>
                </c:pt>
              </c:numCache>
            </c:numRef>
          </c:cat>
          <c:val>
            <c:numRef>
              <c:f>Sheet1!$F$7:$F$9</c:f>
              <c:numCache>
                <c:formatCode>General</c:formatCode>
                <c:ptCount val="3"/>
                <c:pt idx="0">
                  <c:v>94.2</c:v>
                </c:pt>
                <c:pt idx="1">
                  <c:v>100</c:v>
                </c:pt>
                <c:pt idx="2">
                  <c:v>97.9</c:v>
                </c:pt>
              </c:numCache>
            </c:numRef>
          </c:val>
        </c:ser>
        <c:dLbls>
          <c:showVal val="1"/>
        </c:dLbls>
        <c:gapWidth val="75"/>
        <c:axId val="62733312"/>
        <c:axId val="62739200"/>
      </c:barChart>
      <c:catAx>
        <c:axId val="62733312"/>
        <c:scaling>
          <c:orientation val="minMax"/>
        </c:scaling>
        <c:axPos val="b"/>
        <c:numFmt formatCode="General" sourceLinked="1"/>
        <c:majorTickMark val="none"/>
        <c:tickLblPos val="nextTo"/>
        <c:crossAx val="62739200"/>
        <c:crosses val="autoZero"/>
        <c:auto val="1"/>
        <c:lblAlgn val="ctr"/>
        <c:lblOffset val="100"/>
      </c:catAx>
      <c:valAx>
        <c:axId val="62739200"/>
        <c:scaling>
          <c:orientation val="minMax"/>
        </c:scaling>
        <c:axPos val="l"/>
        <c:numFmt formatCode="General" sourceLinked="1"/>
        <c:majorTickMark val="none"/>
        <c:tickLblPos val="nextTo"/>
        <c:crossAx val="62733312"/>
        <c:crosses val="autoZero"/>
        <c:crossBetween val="between"/>
      </c:valAx>
    </c:plotArea>
    <c:legend>
      <c:legendPos val="b"/>
      <c:layout/>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14"/>
  <c:chart>
    <c:title>
      <c:tx>
        <c:rich>
          <a:bodyPr/>
          <a:lstStyle/>
          <a:p>
            <a:pPr>
              <a:defRPr/>
            </a:pPr>
            <a:r>
              <a:rPr lang="en-GB" dirty="0"/>
              <a:t>Key Stage 2</a:t>
            </a:r>
          </a:p>
        </c:rich>
      </c:tx>
      <c:layout/>
    </c:title>
    <c:plotArea>
      <c:layout/>
      <c:barChart>
        <c:barDir val="col"/>
        <c:grouping val="clustered"/>
        <c:ser>
          <c:idx val="0"/>
          <c:order val="0"/>
          <c:tx>
            <c:strRef>
              <c:f>Sheet1!$D$24</c:f>
              <c:strCache>
                <c:ptCount val="1"/>
                <c:pt idx="0">
                  <c:v>National</c:v>
                </c:pt>
              </c:strCache>
            </c:strRef>
          </c:tx>
          <c:cat>
            <c:numRef>
              <c:f>Sheet1!$E$23:$G$23</c:f>
              <c:numCache>
                <c:formatCode>General</c:formatCode>
                <c:ptCount val="3"/>
                <c:pt idx="0">
                  <c:v>2008</c:v>
                </c:pt>
                <c:pt idx="1">
                  <c:v>2009</c:v>
                </c:pt>
                <c:pt idx="2">
                  <c:v>2010</c:v>
                </c:pt>
              </c:numCache>
            </c:numRef>
          </c:cat>
          <c:val>
            <c:numRef>
              <c:f>Sheet1!$E$24:$G$24</c:f>
              <c:numCache>
                <c:formatCode>General</c:formatCode>
                <c:ptCount val="3"/>
                <c:pt idx="0">
                  <c:v>22.1</c:v>
                </c:pt>
                <c:pt idx="1">
                  <c:v>22.6</c:v>
                </c:pt>
                <c:pt idx="2">
                  <c:v>22.4</c:v>
                </c:pt>
              </c:numCache>
            </c:numRef>
          </c:val>
        </c:ser>
        <c:ser>
          <c:idx val="1"/>
          <c:order val="1"/>
          <c:tx>
            <c:strRef>
              <c:f>Sheet1!$D$25</c:f>
              <c:strCache>
                <c:ptCount val="1"/>
                <c:pt idx="0">
                  <c:v>Eversholt</c:v>
                </c:pt>
              </c:strCache>
            </c:strRef>
          </c:tx>
          <c:cat>
            <c:numRef>
              <c:f>Sheet1!$E$23:$G$23</c:f>
              <c:numCache>
                <c:formatCode>General</c:formatCode>
                <c:ptCount val="3"/>
                <c:pt idx="0">
                  <c:v>2008</c:v>
                </c:pt>
                <c:pt idx="1">
                  <c:v>2009</c:v>
                </c:pt>
                <c:pt idx="2">
                  <c:v>2010</c:v>
                </c:pt>
              </c:numCache>
            </c:numRef>
          </c:cat>
          <c:val>
            <c:numRef>
              <c:f>Sheet1!$E$25:$G$25</c:f>
              <c:numCache>
                <c:formatCode>General</c:formatCode>
                <c:ptCount val="3"/>
                <c:pt idx="0">
                  <c:v>25.9</c:v>
                </c:pt>
                <c:pt idx="1">
                  <c:v>23.8</c:v>
                </c:pt>
                <c:pt idx="2">
                  <c:v>25.8</c:v>
                </c:pt>
              </c:numCache>
            </c:numRef>
          </c:val>
        </c:ser>
        <c:dLbls>
          <c:showVal val="1"/>
        </c:dLbls>
        <c:gapWidth val="75"/>
        <c:axId val="62781312"/>
        <c:axId val="62782848"/>
      </c:barChart>
      <c:catAx>
        <c:axId val="62781312"/>
        <c:scaling>
          <c:orientation val="minMax"/>
        </c:scaling>
        <c:axPos val="b"/>
        <c:numFmt formatCode="General" sourceLinked="1"/>
        <c:majorTickMark val="none"/>
        <c:tickLblPos val="nextTo"/>
        <c:crossAx val="62782848"/>
        <c:crosses val="autoZero"/>
        <c:auto val="1"/>
        <c:lblAlgn val="ctr"/>
        <c:lblOffset val="100"/>
      </c:catAx>
      <c:valAx>
        <c:axId val="62782848"/>
        <c:scaling>
          <c:orientation val="minMax"/>
        </c:scaling>
        <c:axPos val="l"/>
        <c:numFmt formatCode="General" sourceLinked="1"/>
        <c:majorTickMark val="none"/>
        <c:tickLblPos val="nextTo"/>
        <c:crossAx val="62781312"/>
        <c:crosses val="autoZero"/>
        <c:crossBetween val="between"/>
      </c:valAx>
    </c:plotArea>
    <c:legend>
      <c:legendPos val="b"/>
      <c:layout/>
    </c:legend>
    <c:plotVisOnly val="1"/>
  </c:chart>
  <c:txPr>
    <a:bodyPr/>
    <a:lstStyle/>
    <a:p>
      <a:pPr>
        <a:defRPr sz="12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14"/>
  <c:chart>
    <c:title>
      <c:tx>
        <c:rich>
          <a:bodyPr/>
          <a:lstStyle/>
          <a:p>
            <a:pPr>
              <a:defRPr/>
            </a:pPr>
            <a:r>
              <a:rPr lang="en-GB" dirty="0"/>
              <a:t>Key Stage 1</a:t>
            </a:r>
          </a:p>
        </c:rich>
      </c:tx>
      <c:layout/>
    </c:title>
    <c:plotArea>
      <c:layout/>
      <c:barChart>
        <c:barDir val="col"/>
        <c:grouping val="clustered"/>
        <c:ser>
          <c:idx val="0"/>
          <c:order val="0"/>
          <c:tx>
            <c:strRef>
              <c:f>Sheet1!$E$11</c:f>
              <c:strCache>
                <c:ptCount val="1"/>
                <c:pt idx="0">
                  <c:v>National</c:v>
                </c:pt>
              </c:strCache>
            </c:strRef>
          </c:tx>
          <c:cat>
            <c:numRef>
              <c:f>Sheet1!$D$12:$D$14</c:f>
              <c:numCache>
                <c:formatCode>General</c:formatCode>
                <c:ptCount val="3"/>
                <c:pt idx="0">
                  <c:v>2008</c:v>
                </c:pt>
                <c:pt idx="1">
                  <c:v>2009</c:v>
                </c:pt>
                <c:pt idx="2">
                  <c:v>2010</c:v>
                </c:pt>
              </c:numCache>
            </c:numRef>
          </c:cat>
          <c:val>
            <c:numRef>
              <c:f>Sheet1!$E$12:$E$14</c:f>
              <c:numCache>
                <c:formatCode>General</c:formatCode>
                <c:ptCount val="3"/>
                <c:pt idx="0">
                  <c:v>15.3</c:v>
                </c:pt>
                <c:pt idx="1">
                  <c:v>15.2</c:v>
                </c:pt>
                <c:pt idx="2">
                  <c:v>15.3</c:v>
                </c:pt>
              </c:numCache>
            </c:numRef>
          </c:val>
        </c:ser>
        <c:ser>
          <c:idx val="1"/>
          <c:order val="1"/>
          <c:tx>
            <c:strRef>
              <c:f>Sheet1!$F$11</c:f>
              <c:strCache>
                <c:ptCount val="1"/>
                <c:pt idx="0">
                  <c:v>Eversholt</c:v>
                </c:pt>
              </c:strCache>
            </c:strRef>
          </c:tx>
          <c:cat>
            <c:numRef>
              <c:f>Sheet1!$D$12:$D$14</c:f>
              <c:numCache>
                <c:formatCode>General</c:formatCode>
                <c:ptCount val="3"/>
                <c:pt idx="0">
                  <c:v>2008</c:v>
                </c:pt>
                <c:pt idx="1">
                  <c:v>2009</c:v>
                </c:pt>
                <c:pt idx="2">
                  <c:v>2010</c:v>
                </c:pt>
              </c:numCache>
            </c:numRef>
          </c:cat>
          <c:val>
            <c:numRef>
              <c:f>Sheet1!$F$12:$F$14</c:f>
              <c:numCache>
                <c:formatCode>General</c:formatCode>
                <c:ptCount val="3"/>
                <c:pt idx="0">
                  <c:v>18</c:v>
                </c:pt>
                <c:pt idx="1">
                  <c:v>18.600000000000001</c:v>
                </c:pt>
                <c:pt idx="2">
                  <c:v>17.899999999999999</c:v>
                </c:pt>
              </c:numCache>
            </c:numRef>
          </c:val>
        </c:ser>
        <c:dLbls>
          <c:showVal val="1"/>
        </c:dLbls>
        <c:gapWidth val="75"/>
        <c:axId val="62957824"/>
        <c:axId val="62967808"/>
      </c:barChart>
      <c:catAx>
        <c:axId val="62957824"/>
        <c:scaling>
          <c:orientation val="minMax"/>
        </c:scaling>
        <c:axPos val="b"/>
        <c:numFmt formatCode="General" sourceLinked="1"/>
        <c:majorTickMark val="none"/>
        <c:tickLblPos val="nextTo"/>
        <c:crossAx val="62967808"/>
        <c:crosses val="autoZero"/>
        <c:auto val="1"/>
        <c:lblAlgn val="ctr"/>
        <c:lblOffset val="100"/>
      </c:catAx>
      <c:valAx>
        <c:axId val="62967808"/>
        <c:scaling>
          <c:orientation val="minMax"/>
        </c:scaling>
        <c:axPos val="l"/>
        <c:numFmt formatCode="General" sourceLinked="1"/>
        <c:majorTickMark val="none"/>
        <c:tickLblPos val="nextTo"/>
        <c:crossAx val="62957824"/>
        <c:crosses val="autoZero"/>
        <c:crossBetween val="between"/>
      </c:valAx>
    </c:plotArea>
    <c:legend>
      <c:legendPos val="b"/>
      <c:layout/>
    </c:legend>
    <c:plotVisOnly val="1"/>
  </c:chart>
  <c:txPr>
    <a:bodyPr/>
    <a:lstStyle/>
    <a:p>
      <a:pPr>
        <a:defRPr sz="12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137" cy="512222"/>
          </a:xfrm>
          <a:prstGeom prst="rect">
            <a:avLst/>
          </a:prstGeom>
        </p:spPr>
        <p:txBody>
          <a:bodyPr vert="horz" lIns="94759" tIns="47380" rIns="94759" bIns="47380" rtlCol="0"/>
          <a:lstStyle>
            <a:lvl1pPr algn="l">
              <a:defRPr sz="1200"/>
            </a:lvl1pPr>
          </a:lstStyle>
          <a:p>
            <a:endParaRPr lang="en-GB" dirty="0"/>
          </a:p>
        </p:txBody>
      </p:sp>
      <p:sp>
        <p:nvSpPr>
          <p:cNvPr id="3" name="Date Placeholder 2"/>
          <p:cNvSpPr>
            <a:spLocks noGrp="1"/>
          </p:cNvSpPr>
          <p:nvPr>
            <p:ph type="dt" sz="quarter" idx="1"/>
          </p:nvPr>
        </p:nvSpPr>
        <p:spPr>
          <a:xfrm>
            <a:off x="4020507" y="1"/>
            <a:ext cx="3077137" cy="512222"/>
          </a:xfrm>
          <a:prstGeom prst="rect">
            <a:avLst/>
          </a:prstGeom>
        </p:spPr>
        <p:txBody>
          <a:bodyPr vert="horz" lIns="94759" tIns="47380" rIns="94759" bIns="47380" rtlCol="0"/>
          <a:lstStyle>
            <a:lvl1pPr algn="r">
              <a:defRPr sz="1200"/>
            </a:lvl1pPr>
          </a:lstStyle>
          <a:p>
            <a:fld id="{9135177C-D135-44EC-B719-B59DB79195A9}" type="datetimeFigureOut">
              <a:rPr lang="en-GB" smtClean="0"/>
              <a:pPr/>
              <a:t>11/01/2011</a:t>
            </a:fld>
            <a:endParaRPr lang="en-GB" dirty="0"/>
          </a:p>
        </p:txBody>
      </p:sp>
      <p:sp>
        <p:nvSpPr>
          <p:cNvPr id="4" name="Footer Placeholder 3"/>
          <p:cNvSpPr>
            <a:spLocks noGrp="1"/>
          </p:cNvSpPr>
          <p:nvPr>
            <p:ph type="ftr" sz="quarter" idx="2"/>
          </p:nvPr>
        </p:nvSpPr>
        <p:spPr>
          <a:xfrm>
            <a:off x="1" y="9720755"/>
            <a:ext cx="3077137" cy="512222"/>
          </a:xfrm>
          <a:prstGeom prst="rect">
            <a:avLst/>
          </a:prstGeom>
        </p:spPr>
        <p:txBody>
          <a:bodyPr vert="horz" lIns="94759" tIns="47380" rIns="94759" bIns="47380" rtlCol="0" anchor="b"/>
          <a:lstStyle>
            <a:lvl1pPr algn="l">
              <a:defRPr sz="1200"/>
            </a:lvl1pPr>
          </a:lstStyle>
          <a:p>
            <a:endParaRPr lang="en-GB" dirty="0"/>
          </a:p>
        </p:txBody>
      </p:sp>
      <p:sp>
        <p:nvSpPr>
          <p:cNvPr id="5" name="Slide Number Placeholder 4"/>
          <p:cNvSpPr>
            <a:spLocks noGrp="1"/>
          </p:cNvSpPr>
          <p:nvPr>
            <p:ph type="sldNum" sz="quarter" idx="3"/>
          </p:nvPr>
        </p:nvSpPr>
        <p:spPr>
          <a:xfrm>
            <a:off x="4020507" y="9720755"/>
            <a:ext cx="3077137" cy="512222"/>
          </a:xfrm>
          <a:prstGeom prst="rect">
            <a:avLst/>
          </a:prstGeom>
        </p:spPr>
        <p:txBody>
          <a:bodyPr vert="horz" lIns="94759" tIns="47380" rIns="94759" bIns="47380" rtlCol="0" anchor="b"/>
          <a:lstStyle>
            <a:lvl1pPr algn="r">
              <a:defRPr sz="1200"/>
            </a:lvl1pPr>
          </a:lstStyle>
          <a:p>
            <a:fld id="{D4E2FD13-AFEA-4890-81B3-2F10A8B32D95}" type="slidenum">
              <a:rPr lang="en-GB" smtClean="0"/>
              <a:pPr/>
              <a:t>‹#›</a:t>
            </a:fld>
            <a:endParaRPr lang="en-GB"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3076363" cy="511731"/>
          </a:xfrm>
          <a:prstGeom prst="rect">
            <a:avLst/>
          </a:prstGeom>
        </p:spPr>
        <p:txBody>
          <a:bodyPr vert="horz" lIns="94759" tIns="47380" rIns="94759" bIns="47380" rtlCol="0"/>
          <a:lstStyle>
            <a:lvl1pPr algn="l">
              <a:defRPr sz="1200"/>
            </a:lvl1pPr>
          </a:lstStyle>
          <a:p>
            <a:r>
              <a:rPr lang="en-GB" dirty="0" smtClean="0"/>
              <a:t>Creative Curriculum Information Evening</a:t>
            </a:r>
            <a:endParaRPr lang="en-GB" dirty="0"/>
          </a:p>
        </p:txBody>
      </p:sp>
      <p:sp>
        <p:nvSpPr>
          <p:cNvPr id="3" name="Date Placeholder 2"/>
          <p:cNvSpPr>
            <a:spLocks noGrp="1"/>
          </p:cNvSpPr>
          <p:nvPr>
            <p:ph type="dt" idx="1"/>
          </p:nvPr>
        </p:nvSpPr>
        <p:spPr>
          <a:xfrm>
            <a:off x="4021298" y="1"/>
            <a:ext cx="3076363" cy="511731"/>
          </a:xfrm>
          <a:prstGeom prst="rect">
            <a:avLst/>
          </a:prstGeom>
        </p:spPr>
        <p:txBody>
          <a:bodyPr vert="horz" lIns="94759" tIns="47380" rIns="94759" bIns="47380" rtlCol="0"/>
          <a:lstStyle>
            <a:lvl1pPr algn="r">
              <a:defRPr sz="1200"/>
            </a:lvl1pPr>
          </a:lstStyle>
          <a:p>
            <a:r>
              <a:rPr lang="en-GB" dirty="0" smtClean="0"/>
              <a:t>3 November 2010</a:t>
            </a:r>
            <a:endParaRPr lang="en-GB" dirty="0"/>
          </a:p>
        </p:txBody>
      </p:sp>
      <p:sp>
        <p:nvSpPr>
          <p:cNvPr id="4" name="Slide Image Placeholder 3"/>
          <p:cNvSpPr>
            <a:spLocks noGrp="1" noRot="1" noChangeAspect="1"/>
          </p:cNvSpPr>
          <p:nvPr>
            <p:ph type="sldImg" idx="2"/>
          </p:nvPr>
        </p:nvSpPr>
        <p:spPr>
          <a:xfrm>
            <a:off x="155575" y="1103313"/>
            <a:ext cx="6704013" cy="4641850"/>
          </a:xfrm>
          <a:prstGeom prst="rect">
            <a:avLst/>
          </a:prstGeom>
          <a:noFill/>
          <a:ln w="12700">
            <a:solidFill>
              <a:prstClr val="black"/>
            </a:solidFill>
          </a:ln>
        </p:spPr>
        <p:txBody>
          <a:bodyPr vert="horz" lIns="94759" tIns="47380" rIns="94759" bIns="47380" rtlCol="0" anchor="ctr"/>
          <a:lstStyle/>
          <a:p>
            <a:endParaRPr lang="en-GB" dirty="0"/>
          </a:p>
        </p:txBody>
      </p:sp>
      <p:sp>
        <p:nvSpPr>
          <p:cNvPr id="5" name="Notes Placeholder 4"/>
          <p:cNvSpPr>
            <a:spLocks noGrp="1"/>
          </p:cNvSpPr>
          <p:nvPr>
            <p:ph type="body" sz="quarter" idx="3"/>
          </p:nvPr>
        </p:nvSpPr>
        <p:spPr>
          <a:xfrm>
            <a:off x="372279" y="6039151"/>
            <a:ext cx="6280165" cy="3427867"/>
          </a:xfrm>
          <a:prstGeom prst="rect">
            <a:avLst/>
          </a:prstGeom>
        </p:spPr>
        <p:txBody>
          <a:bodyPr vert="horz" lIns="94759" tIns="47380" rIns="94759" bIns="4738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4"/>
          </p:nvPr>
        </p:nvSpPr>
        <p:spPr>
          <a:xfrm>
            <a:off x="3" y="9721107"/>
            <a:ext cx="3076363" cy="511731"/>
          </a:xfrm>
          <a:prstGeom prst="rect">
            <a:avLst/>
          </a:prstGeom>
        </p:spPr>
        <p:txBody>
          <a:bodyPr vert="horz" lIns="94759" tIns="47380" rIns="94759" bIns="47380" rtlCol="0" anchor="b"/>
          <a:lstStyle>
            <a:lvl1pPr algn="l">
              <a:defRPr sz="1200"/>
            </a:lvl1pPr>
          </a:lstStyle>
          <a:p>
            <a:endParaRPr lang="en-GB" dirty="0"/>
          </a:p>
        </p:txBody>
      </p:sp>
      <p:sp>
        <p:nvSpPr>
          <p:cNvPr id="7" name="Slide Number Placeholder 6"/>
          <p:cNvSpPr>
            <a:spLocks noGrp="1"/>
          </p:cNvSpPr>
          <p:nvPr>
            <p:ph type="sldNum" sz="quarter" idx="5"/>
          </p:nvPr>
        </p:nvSpPr>
        <p:spPr>
          <a:xfrm>
            <a:off x="4021298" y="9721107"/>
            <a:ext cx="3076363" cy="511731"/>
          </a:xfrm>
          <a:prstGeom prst="rect">
            <a:avLst/>
          </a:prstGeom>
        </p:spPr>
        <p:txBody>
          <a:bodyPr vert="horz" lIns="94759" tIns="47380" rIns="94759" bIns="47380" rtlCol="0" anchor="b"/>
          <a:lstStyle>
            <a:lvl1pPr algn="r">
              <a:defRPr sz="1200"/>
            </a:lvl1pPr>
          </a:lstStyle>
          <a:p>
            <a:fld id="{499EE4FB-F221-45E8-A93E-B31515AACEAC}" type="slidenum">
              <a:rPr lang="en-GB" smtClean="0"/>
              <a:pPr/>
              <a:t>‹#›</a:t>
            </a:fld>
            <a:endParaRPr lang="en-GB" dirty="0"/>
          </a:p>
        </p:txBody>
      </p:sp>
      <p:pic>
        <p:nvPicPr>
          <p:cNvPr id="8" name="Picture 7" descr="EversholtLowerSchool.png"/>
          <p:cNvPicPr>
            <a:picLocks noChangeAspect="1"/>
          </p:cNvPicPr>
          <p:nvPr/>
        </p:nvPicPr>
        <p:blipFill>
          <a:blip r:embed="rId2"/>
          <a:stretch>
            <a:fillRect/>
          </a:stretch>
        </p:blipFill>
        <p:spPr>
          <a:xfrm>
            <a:off x="3250252" y="0"/>
            <a:ext cx="569642" cy="629680"/>
          </a:xfrm>
          <a:prstGeom prst="rect">
            <a:avLst/>
          </a:prstGeom>
        </p:spPr>
      </p:pic>
    </p:spTree>
  </p:cSld>
  <p:clrMap bg1="lt1" tx1="dk1" bg2="lt2" tx2="dk2" accent1="accent1" accent2="accent2" accent3="accent3" accent4="accent4" accent5="accent5" accent6="accent6" hlink="hlink" folHlink="folHlink"/>
  <p:notesStyle>
    <a:lvl1pPr marL="0" algn="l" defTabSz="914400" rtl="0" eaLnBrk="1" latinLnBrk="0" hangingPunct="1">
      <a:defRPr sz="1400" kern="1200">
        <a:solidFill>
          <a:schemeClr val="tx1"/>
        </a:solidFill>
        <a:latin typeface="Corbel" pitchFamily="34" charset="0"/>
        <a:ea typeface="+mn-ea"/>
        <a:cs typeface="+mn-cs"/>
      </a:defRPr>
    </a:lvl1pPr>
    <a:lvl2pPr marL="457200" algn="l" defTabSz="914400" rtl="0" eaLnBrk="1" latinLnBrk="0" hangingPunct="1">
      <a:defRPr sz="1400" kern="1200">
        <a:solidFill>
          <a:schemeClr val="tx1"/>
        </a:solidFill>
        <a:latin typeface="Corbel" pitchFamily="34" charset="0"/>
        <a:ea typeface="+mn-ea"/>
        <a:cs typeface="+mn-cs"/>
      </a:defRPr>
    </a:lvl2pPr>
    <a:lvl3pPr marL="914400" algn="l" defTabSz="914400" rtl="0" eaLnBrk="1" latinLnBrk="0" hangingPunct="1">
      <a:defRPr sz="1400" kern="1200">
        <a:solidFill>
          <a:schemeClr val="tx1"/>
        </a:solidFill>
        <a:latin typeface="Corbel" pitchFamily="34" charset="0"/>
        <a:ea typeface="+mn-ea"/>
        <a:cs typeface="+mn-cs"/>
      </a:defRPr>
    </a:lvl3pPr>
    <a:lvl4pPr marL="1371600" algn="l" defTabSz="914400" rtl="0" eaLnBrk="1" latinLnBrk="0" hangingPunct="1">
      <a:defRPr sz="1400" kern="1200">
        <a:solidFill>
          <a:schemeClr val="tx1"/>
        </a:solidFill>
        <a:latin typeface="Corbel" pitchFamily="34" charset="0"/>
        <a:ea typeface="+mn-ea"/>
        <a:cs typeface="+mn-cs"/>
      </a:defRPr>
    </a:lvl4pPr>
    <a:lvl5pPr marL="1828800" algn="l" defTabSz="914400" rtl="0" eaLnBrk="1" latinLnBrk="0" hangingPunct="1">
      <a:defRPr sz="1400" kern="1200">
        <a:solidFill>
          <a:schemeClr val="tx1"/>
        </a:solidFill>
        <a:latin typeface="Corbe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youtube.com/watch?v=Y2o2L5DUIuw"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3200" y="1187450"/>
            <a:ext cx="6699250" cy="4638675"/>
          </a:xfrm>
        </p:spPr>
      </p:sp>
      <p:sp>
        <p:nvSpPr>
          <p:cNvPr id="3" name="Notes Placeholder 2"/>
          <p:cNvSpPr>
            <a:spLocks noGrp="1"/>
          </p:cNvSpPr>
          <p:nvPr>
            <p:ph type="body" idx="1"/>
          </p:nvPr>
        </p:nvSpPr>
        <p:spPr/>
        <p:txBody>
          <a:bodyPr>
            <a:normAutofit/>
          </a:bodyPr>
          <a:lstStyle/>
          <a:p>
            <a:r>
              <a:rPr lang="en-GB" dirty="0" smtClean="0"/>
              <a:t>The School held an Information Evening on Wednesday 3</a:t>
            </a:r>
            <a:r>
              <a:rPr lang="en-GB" baseline="30000" dirty="0" smtClean="0"/>
              <a:t>rd</a:t>
            </a:r>
            <a:r>
              <a:rPr lang="en-GB" dirty="0" smtClean="0"/>
              <a:t> November  2010 regarding the Creative Curriculum. It was very  well received based on feedback from the parents who attended, and so we are distributing these summary notes for the information of all parents &amp; carers. </a:t>
            </a:r>
          </a:p>
          <a:p>
            <a:endParaRPr lang="en-GB" dirty="0" smtClean="0"/>
          </a:p>
          <a:p>
            <a:r>
              <a:rPr lang="en-GB" dirty="0" smtClean="0"/>
              <a:t>It is not the full presentation that we gave, but should provide some detailed insight into our motivations and objectives for “Creativity” at Eversholt Lower School.</a:t>
            </a:r>
            <a:endParaRPr lang="en-GB" dirty="0"/>
          </a:p>
        </p:txBody>
      </p:sp>
      <p:sp>
        <p:nvSpPr>
          <p:cNvPr id="4" name="Slide Number Placeholder 3"/>
          <p:cNvSpPr>
            <a:spLocks noGrp="1"/>
          </p:cNvSpPr>
          <p:nvPr>
            <p:ph type="sldNum" sz="quarter" idx="10"/>
          </p:nvPr>
        </p:nvSpPr>
        <p:spPr/>
        <p:txBody>
          <a:bodyPr/>
          <a:lstStyle/>
          <a:p>
            <a:fld id="{499EE4FB-F221-45E8-A93E-B31515AACEAC}" type="slidenum">
              <a:rPr lang="en-GB" smtClean="0"/>
              <a:pPr/>
              <a:t>1</a:t>
            </a:fld>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4950" y="1187450"/>
            <a:ext cx="6697663" cy="4638675"/>
          </a:xfrm>
        </p:spPr>
      </p:sp>
      <p:sp>
        <p:nvSpPr>
          <p:cNvPr id="3" name="Notes Placeholder 2"/>
          <p:cNvSpPr>
            <a:spLocks noGrp="1"/>
          </p:cNvSpPr>
          <p:nvPr>
            <p:ph type="body" idx="1"/>
          </p:nvPr>
        </p:nvSpPr>
        <p:spPr>
          <a:xfrm>
            <a:off x="372279" y="6039151"/>
            <a:ext cx="6280165" cy="3811215"/>
          </a:xfrm>
        </p:spPr>
        <p:txBody>
          <a:bodyPr>
            <a:normAutofit/>
          </a:bodyPr>
          <a:lstStyle/>
          <a:p>
            <a:r>
              <a:rPr lang="en-GB" dirty="0" smtClean="0"/>
              <a:t>In this context</a:t>
            </a:r>
            <a:r>
              <a:rPr lang="en-GB" baseline="0" dirty="0" smtClean="0"/>
              <a:t> c</a:t>
            </a:r>
            <a:r>
              <a:rPr lang="en-GB" dirty="0" smtClean="0"/>
              <a:t>reative does </a:t>
            </a:r>
            <a:r>
              <a:rPr lang="en-GB" b="1" u="sng" dirty="0" smtClean="0"/>
              <a:t>not</a:t>
            </a:r>
            <a:r>
              <a:rPr lang="en-GB" dirty="0" smtClean="0"/>
              <a:t> mean artistic.</a:t>
            </a:r>
            <a:r>
              <a:rPr lang="en-GB" baseline="0" dirty="0" smtClean="0"/>
              <a:t> </a:t>
            </a:r>
          </a:p>
          <a:p>
            <a:endParaRPr lang="en-GB" baseline="0" dirty="0" smtClean="0"/>
          </a:p>
          <a:p>
            <a:r>
              <a:rPr lang="en-GB" baseline="0" dirty="0" smtClean="0"/>
              <a:t>Rather, it means </a:t>
            </a:r>
            <a:r>
              <a:rPr lang="en-GB" dirty="0" smtClean="0"/>
              <a:t>the ability to think and act "out of the box“,</a:t>
            </a:r>
            <a:r>
              <a:rPr lang="en-GB" baseline="0" dirty="0" smtClean="0"/>
              <a:t> d</a:t>
            </a:r>
            <a:r>
              <a:rPr lang="en-GB" dirty="0" smtClean="0"/>
              <a:t>iscover new and innovative ways of thinking and doing things, to be inventive, take risks and challenge convention. </a:t>
            </a:r>
          </a:p>
          <a:p>
            <a:endParaRPr lang="en-GB" dirty="0" smtClean="0"/>
          </a:p>
          <a:p>
            <a:r>
              <a:rPr lang="en-GB" dirty="0" smtClean="0"/>
              <a:t>The Government defines creative activity as:</a:t>
            </a:r>
          </a:p>
          <a:p>
            <a:endParaRPr lang="en-GB" dirty="0" smtClean="0"/>
          </a:p>
          <a:p>
            <a:pPr marL="829144" lvl="1" indent="-355347">
              <a:buFont typeface="+mj-lt"/>
              <a:buAutoNum type="arabicPeriod"/>
            </a:pPr>
            <a:r>
              <a:rPr lang="en-GB" dirty="0" smtClean="0"/>
              <a:t>Always involves thinking or behaving </a:t>
            </a:r>
            <a:r>
              <a:rPr lang="en-GB" b="1" dirty="0" smtClean="0"/>
              <a:t>imaginatively</a:t>
            </a:r>
            <a:endParaRPr lang="en-GB" dirty="0" smtClean="0"/>
          </a:p>
          <a:p>
            <a:pPr marL="829144" lvl="1" indent="-355347">
              <a:buFont typeface="+mj-lt"/>
              <a:buAutoNum type="arabicPeriod"/>
            </a:pPr>
            <a:r>
              <a:rPr lang="en-GB" dirty="0" smtClean="0"/>
              <a:t>This imaginative activity is </a:t>
            </a:r>
            <a:r>
              <a:rPr lang="en-GB" b="1" dirty="0" smtClean="0"/>
              <a:t>purposeful</a:t>
            </a:r>
            <a:r>
              <a:rPr lang="en-GB" dirty="0" smtClean="0"/>
              <a:t>: that is, it is directed to achieving an objective (i.e. not day dreaming!)</a:t>
            </a:r>
          </a:p>
          <a:p>
            <a:pPr marL="829144" lvl="1" indent="-355347">
              <a:buFont typeface="+mj-lt"/>
              <a:buAutoNum type="arabicPeriod"/>
            </a:pPr>
            <a:r>
              <a:rPr lang="en-GB" dirty="0" smtClean="0"/>
              <a:t>Generate something </a:t>
            </a:r>
            <a:r>
              <a:rPr lang="en-GB" b="1" dirty="0" smtClean="0"/>
              <a:t>original</a:t>
            </a:r>
            <a:endParaRPr lang="en-GB" dirty="0" smtClean="0"/>
          </a:p>
          <a:p>
            <a:pPr marL="829144" lvl="1" indent="-355347">
              <a:buFont typeface="+mj-lt"/>
              <a:buAutoNum type="arabicPeriod"/>
            </a:pPr>
            <a:r>
              <a:rPr lang="en-GB" dirty="0" smtClean="0"/>
              <a:t>The outcome must be of </a:t>
            </a:r>
            <a:r>
              <a:rPr lang="en-GB" b="1" dirty="0" smtClean="0"/>
              <a:t>value</a:t>
            </a:r>
            <a:r>
              <a:rPr lang="en-GB" dirty="0" smtClean="0"/>
              <a:t> in relation to the objective</a:t>
            </a:r>
          </a:p>
          <a:p>
            <a:endParaRPr lang="en-GB" dirty="0" smtClean="0"/>
          </a:p>
          <a:p>
            <a:r>
              <a:rPr lang="en-GB" dirty="0" smtClean="0"/>
              <a:t>We are all, or can be, creative to a lesser or greater degree if we are given the opportunity. Like any</a:t>
            </a:r>
            <a:r>
              <a:rPr lang="en-GB" baseline="0" dirty="0" smtClean="0"/>
              <a:t> skill, the early it is seeded, the greater the potential outcome.</a:t>
            </a:r>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499EE4FB-F221-45E8-A93E-B31515AACEAC}" type="slidenum">
              <a:rPr lang="en-GB" smtClean="0"/>
              <a:pPr/>
              <a:t>10</a:t>
            </a:fld>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4950" y="1187450"/>
            <a:ext cx="6697663" cy="4638675"/>
          </a:xfrm>
        </p:spPr>
      </p:sp>
      <p:sp>
        <p:nvSpPr>
          <p:cNvPr id="3" name="Notes Placeholder 2"/>
          <p:cNvSpPr>
            <a:spLocks noGrp="1"/>
          </p:cNvSpPr>
          <p:nvPr>
            <p:ph type="body" idx="1"/>
          </p:nvPr>
        </p:nvSpPr>
        <p:spPr/>
        <p:txBody>
          <a:bodyPr>
            <a:normAutofit/>
          </a:bodyPr>
          <a:lstStyle/>
          <a:p>
            <a:r>
              <a:rPr lang="en-GB" dirty="0" smtClean="0"/>
              <a:t>Creativity improves pupils' self-esteem, motivation and achievement. They become more interested in discovering things for themselves, more open to new ideas &amp; willing to work beyond lesson time when pursuing an idea or vision. As a result, their pace of learning, levels of achievement and self-esteem increase.</a:t>
            </a:r>
          </a:p>
          <a:p>
            <a:pPr lvl="1"/>
            <a:endParaRPr lang="en-GB" dirty="0" smtClean="0"/>
          </a:p>
          <a:p>
            <a:r>
              <a:rPr lang="en-GB" dirty="0" smtClean="0"/>
              <a:t>Creative pupils lead richer lives</a:t>
            </a:r>
            <a:r>
              <a:rPr lang="en-GB" baseline="0" dirty="0" smtClean="0"/>
              <a:t> by providing the opportunity</a:t>
            </a:r>
            <a:r>
              <a:rPr lang="en-GB" dirty="0" smtClean="0"/>
              <a:t> to discover and pursue their particular interests and talents.</a:t>
            </a:r>
          </a:p>
          <a:p>
            <a:endParaRPr lang="en-GB" dirty="0" smtClean="0"/>
          </a:p>
          <a:p>
            <a:pPr defTabSz="947593"/>
            <a:r>
              <a:rPr lang="en-GB" dirty="0" smtClean="0"/>
              <a:t>Creativity prepares pupils for life,</a:t>
            </a:r>
            <a:r>
              <a:rPr lang="en-GB" baseline="0" dirty="0" smtClean="0"/>
              <a:t> which is</a:t>
            </a:r>
            <a:r>
              <a:rPr lang="en-GB" dirty="0" smtClean="0"/>
              <a:t> an important aim of the national curriculum. Changing circumstances in the business world have lead employers to demand not only high academic achievement but also people who can be innovative, creative and who can adapt to the changing environment with good communication skills. The National Curriculum Handbook  states  that the curriculum should give pupils “the opportunity to become creative, innovative &amp; enterprising  to equip them for their future lives as workers and citizens”.</a:t>
            </a:r>
            <a:r>
              <a:rPr lang="en-GB" baseline="0" dirty="0" smtClean="0"/>
              <a:t> </a:t>
            </a:r>
          </a:p>
          <a:p>
            <a:endParaRPr lang="en-GB" dirty="0"/>
          </a:p>
        </p:txBody>
      </p:sp>
      <p:sp>
        <p:nvSpPr>
          <p:cNvPr id="4" name="Slide Number Placeholder 3"/>
          <p:cNvSpPr>
            <a:spLocks noGrp="1"/>
          </p:cNvSpPr>
          <p:nvPr>
            <p:ph type="sldNum" sz="quarter" idx="10"/>
          </p:nvPr>
        </p:nvSpPr>
        <p:spPr/>
        <p:txBody>
          <a:bodyPr/>
          <a:lstStyle/>
          <a:p>
            <a:fld id="{499EE4FB-F221-45E8-A93E-B31515AACEAC}" type="slidenum">
              <a:rPr lang="en-GB" smtClean="0"/>
              <a:pPr/>
              <a:t>11</a:t>
            </a:fld>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4950" y="1187450"/>
            <a:ext cx="6697663" cy="4638675"/>
          </a:xfrm>
        </p:spPr>
      </p:sp>
      <p:sp>
        <p:nvSpPr>
          <p:cNvPr id="3" name="Notes Placeholder 2"/>
          <p:cNvSpPr>
            <a:spLocks noGrp="1"/>
          </p:cNvSpPr>
          <p:nvPr>
            <p:ph type="body" idx="1"/>
          </p:nvPr>
        </p:nvSpPr>
        <p:spPr>
          <a:xfrm>
            <a:off x="372279" y="6039151"/>
            <a:ext cx="6280165" cy="3984029"/>
          </a:xfrm>
        </p:spPr>
        <p:txBody>
          <a:bodyPr>
            <a:normAutofit/>
          </a:bodyPr>
          <a:lstStyle/>
          <a:p>
            <a:r>
              <a:rPr lang="en-GB" dirty="0" smtClean="0"/>
              <a:t>Creativity</a:t>
            </a:r>
            <a:r>
              <a:rPr lang="en-GB" baseline="0" dirty="0" smtClean="0"/>
              <a:t> is one of the higher order thinking skills, characterised above in</a:t>
            </a:r>
            <a:r>
              <a:rPr lang="en-GB" dirty="0" smtClean="0"/>
              <a:t> </a:t>
            </a:r>
            <a:r>
              <a:rPr lang="en-GB" baseline="0" dirty="0" smtClean="0"/>
              <a:t>what is known as Blooms Taxonomy. Best practise in the teaching of Gifted and Talented children is to encourage the stimulation and development of higher order thinking skills. </a:t>
            </a:r>
            <a:r>
              <a:rPr lang="en-GB" dirty="0" smtClean="0"/>
              <a:t>Within the classroom this </a:t>
            </a:r>
            <a:r>
              <a:rPr lang="en-GB" baseline="0" dirty="0" smtClean="0"/>
              <a:t>leads to the following “</a:t>
            </a:r>
            <a:r>
              <a:rPr lang="en-GB" dirty="0" smtClean="0"/>
              <a:t>creative behaviours”:</a:t>
            </a:r>
          </a:p>
          <a:p>
            <a:endParaRPr lang="en-GB" dirty="0" smtClean="0"/>
          </a:p>
          <a:p>
            <a:pPr marL="355347" indent="-355347">
              <a:buFont typeface="+mj-lt"/>
              <a:buAutoNum type="arabicPeriod"/>
            </a:pPr>
            <a:r>
              <a:rPr lang="en-GB" dirty="0" smtClean="0"/>
              <a:t>questioning and challenging</a:t>
            </a:r>
          </a:p>
          <a:p>
            <a:pPr marL="355347" indent="-355347">
              <a:buFont typeface="+mj-lt"/>
              <a:buAutoNum type="arabicPeriod"/>
            </a:pPr>
            <a:r>
              <a:rPr lang="en-GB" dirty="0" smtClean="0"/>
              <a:t>envisaging what might be</a:t>
            </a:r>
          </a:p>
          <a:p>
            <a:pPr marL="355347" indent="-355347">
              <a:buFont typeface="+mj-lt"/>
              <a:buAutoNum type="arabicPeriod"/>
            </a:pPr>
            <a:r>
              <a:rPr lang="en-GB" dirty="0" smtClean="0"/>
              <a:t>exploring ideas, keeping options open</a:t>
            </a:r>
          </a:p>
          <a:p>
            <a:pPr marL="355347" indent="-355347">
              <a:buFont typeface="+mj-lt"/>
              <a:buAutoNum type="arabicPeriod"/>
            </a:pPr>
            <a:r>
              <a:rPr lang="en-GB" dirty="0" smtClean="0"/>
              <a:t>reflecting critically on ideas, actions and outcomes</a:t>
            </a:r>
          </a:p>
          <a:p>
            <a:pPr marL="355347" indent="-355347">
              <a:buFont typeface="+mj-lt"/>
              <a:buAutoNum type="arabicPeriod"/>
            </a:pPr>
            <a:r>
              <a:rPr lang="en-GB" dirty="0" smtClean="0"/>
              <a:t>making connections and seeing relationships</a:t>
            </a:r>
            <a:endParaRPr lang="en-GB" sz="1500" dirty="0" smtClean="0"/>
          </a:p>
          <a:p>
            <a:endParaRPr lang="en-GB" sz="1500" dirty="0" smtClean="0"/>
          </a:p>
          <a:p>
            <a:r>
              <a:rPr lang="en-GB" sz="1500" dirty="0" smtClean="0"/>
              <a:t>At Eversholt, we believe that all our children can benefit from methods and style of teaching that stimulate, and start the development of these higher order thinking skills. The system by which we do this is called the </a:t>
            </a:r>
            <a:r>
              <a:rPr lang="en-GB" sz="1500" b="1" dirty="0" smtClean="0"/>
              <a:t>Creative Curriculum</a:t>
            </a:r>
            <a:r>
              <a:rPr lang="en-GB" sz="1500" dirty="0" smtClean="0"/>
              <a:t>.</a:t>
            </a:r>
            <a:endParaRPr lang="en-GB" baseline="0" dirty="0" smtClean="0"/>
          </a:p>
          <a:p>
            <a:endParaRPr lang="en-GB" dirty="0"/>
          </a:p>
        </p:txBody>
      </p:sp>
      <p:sp>
        <p:nvSpPr>
          <p:cNvPr id="4" name="Slide Number Placeholder 3"/>
          <p:cNvSpPr>
            <a:spLocks noGrp="1"/>
          </p:cNvSpPr>
          <p:nvPr>
            <p:ph type="sldNum" sz="quarter" idx="10"/>
          </p:nvPr>
        </p:nvSpPr>
        <p:spPr/>
        <p:txBody>
          <a:bodyPr/>
          <a:lstStyle/>
          <a:p>
            <a:fld id="{499EE4FB-F221-45E8-A93E-B31515AACEAC}" type="slidenum">
              <a:rPr lang="en-GB" smtClean="0"/>
              <a:pPr/>
              <a:t>12</a:t>
            </a:fld>
            <a:endParaRPr lang="en-GB"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4950" y="1187450"/>
            <a:ext cx="6697663" cy="4638675"/>
          </a:xfrm>
        </p:spPr>
      </p:sp>
      <p:sp>
        <p:nvSpPr>
          <p:cNvPr id="3" name="Notes Placeholder 2"/>
          <p:cNvSpPr>
            <a:spLocks noGrp="1"/>
          </p:cNvSpPr>
          <p:nvPr>
            <p:ph type="body" idx="1"/>
          </p:nvPr>
        </p:nvSpPr>
        <p:spPr/>
        <p:txBody>
          <a:bodyPr>
            <a:normAutofit/>
          </a:bodyPr>
          <a:lstStyle/>
          <a:p>
            <a:r>
              <a:rPr lang="en-GB" dirty="0" smtClean="0"/>
              <a:t>The Creative Curriculum takes the National Curriculum</a:t>
            </a:r>
            <a:r>
              <a:rPr lang="en-GB" baseline="0" dirty="0" smtClean="0"/>
              <a:t> content, and uses a “thematic” (topic or theme) approach</a:t>
            </a:r>
            <a:r>
              <a:rPr lang="en-GB" dirty="0" smtClean="0"/>
              <a:t> </a:t>
            </a:r>
            <a:r>
              <a:rPr lang="en-GB" baseline="0" dirty="0" smtClean="0"/>
              <a:t>to teach multiple learning objectives across different subject areas. In avoiding narrow subject based lessons, pupils have the opportunity to see linkage between subject areas and learning objectives. By seeing ‘</a:t>
            </a:r>
            <a:r>
              <a:rPr lang="en-GB" dirty="0" smtClean="0"/>
              <a:t>the whole picture’ they are helped to recognise relationships and patterns in their learning, and they will gain a deeper understanding. </a:t>
            </a:r>
          </a:p>
          <a:p>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499EE4FB-F221-45E8-A93E-B31515AACEAC}" type="slidenum">
              <a:rPr lang="en-GB" smtClean="0"/>
              <a:pPr/>
              <a:t>13</a:t>
            </a:fld>
            <a:endParaRPr lang="en-GB"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575" y="1103313"/>
            <a:ext cx="6704013" cy="4641850"/>
          </a:xfrm>
        </p:spPr>
      </p:sp>
      <p:sp>
        <p:nvSpPr>
          <p:cNvPr id="3" name="Notes Placeholder 2"/>
          <p:cNvSpPr>
            <a:spLocks noGrp="1"/>
          </p:cNvSpPr>
          <p:nvPr>
            <p:ph type="body" idx="1"/>
          </p:nvPr>
        </p:nvSpPr>
        <p:spPr>
          <a:xfrm>
            <a:off x="372279" y="6039151"/>
            <a:ext cx="6280165" cy="3905477"/>
          </a:xfrm>
        </p:spPr>
        <p:txBody>
          <a:bodyPr>
            <a:normAutofit/>
          </a:bodyPr>
          <a:lstStyle/>
          <a:p>
            <a:r>
              <a:rPr lang="en-GB" dirty="0" smtClean="0"/>
              <a:t>The key principles</a:t>
            </a:r>
            <a:r>
              <a:rPr lang="en-GB" baseline="0" dirty="0" smtClean="0"/>
              <a:t> in our implementation</a:t>
            </a:r>
            <a:r>
              <a:rPr lang="en-GB" dirty="0" smtClean="0"/>
              <a:t> </a:t>
            </a:r>
            <a:r>
              <a:rPr lang="en-GB" baseline="0" dirty="0" smtClean="0"/>
              <a:t>are to b</a:t>
            </a:r>
            <a:r>
              <a:rPr lang="en-GB" dirty="0" smtClean="0"/>
              <a:t>uild on pupils’ interests and experiences (both in and out of school) using role play to increase pupils’ imagination &amp; engagement, to give them freedom to explore ideas including hands-on experimentation, problem solving, discussion and collaborative work.</a:t>
            </a:r>
          </a:p>
          <a:p>
            <a:endParaRPr lang="en-GB" dirty="0" smtClean="0"/>
          </a:p>
          <a:p>
            <a:r>
              <a:rPr lang="en-GB" dirty="0" smtClean="0"/>
              <a:t>Each</a:t>
            </a:r>
            <a:r>
              <a:rPr lang="en-GB" baseline="0" dirty="0" smtClean="0"/>
              <a:t> Autumn term we have a whole school theme, then in the Spring and Summer Terms each class has it’s own themes. Class based themes can be repeated on a two year cycle, while the whole school theme is not repeated as we have to allow time for children to pass through all year groups</a:t>
            </a:r>
            <a:r>
              <a:rPr lang="en-GB" dirty="0" smtClean="0"/>
              <a:t> with </a:t>
            </a:r>
            <a:r>
              <a:rPr lang="en-GB" dirty="0" smtClean="0"/>
              <a:t>repetition.</a:t>
            </a:r>
            <a:endParaRPr lang="en-GB" dirty="0" smtClean="0"/>
          </a:p>
          <a:p>
            <a:pPr lvl="1"/>
            <a:endParaRPr lang="en-GB" dirty="0" smtClean="0"/>
          </a:p>
          <a:p>
            <a:r>
              <a:rPr lang="en-GB" dirty="0" smtClean="0"/>
              <a:t>We never lose sight of the importance of knowledge and skills. The Higher Order skills have to be built</a:t>
            </a:r>
            <a:r>
              <a:rPr lang="en-GB" baseline="0" dirty="0" smtClean="0"/>
              <a:t> on a solid foundation - p</a:t>
            </a:r>
            <a:r>
              <a:rPr lang="en-GB" dirty="0" smtClean="0"/>
              <a:t>upils are only able to engage creatively and purposefully with the challenges they encounter if they have a solid base of knowledge and skills. For this reason some subjects are taught wholly or</a:t>
            </a:r>
            <a:r>
              <a:rPr lang="en-GB" baseline="0" dirty="0" smtClean="0"/>
              <a:t> in part </a:t>
            </a:r>
            <a:r>
              <a:rPr lang="en-GB" dirty="0" smtClean="0"/>
              <a:t>“standalone”. These are Numeracy, Literacy (Spellings &amp; Grammar), some Science, RE &amp; PE.</a:t>
            </a:r>
          </a:p>
          <a:p>
            <a:endParaRPr lang="en-GB" dirty="0" smtClean="0"/>
          </a:p>
        </p:txBody>
      </p:sp>
      <p:sp>
        <p:nvSpPr>
          <p:cNvPr id="4" name="Slide Number Placeholder 3"/>
          <p:cNvSpPr>
            <a:spLocks noGrp="1"/>
          </p:cNvSpPr>
          <p:nvPr>
            <p:ph type="sldNum" sz="quarter" idx="10"/>
          </p:nvPr>
        </p:nvSpPr>
        <p:spPr/>
        <p:txBody>
          <a:bodyPr/>
          <a:lstStyle/>
          <a:p>
            <a:fld id="{499EE4FB-F221-45E8-A93E-B31515AACEAC}" type="slidenum">
              <a:rPr lang="en-GB" smtClean="0"/>
              <a:pPr/>
              <a:t>14</a:t>
            </a:fld>
            <a:endParaRPr lang="en-GB"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575" y="1103313"/>
            <a:ext cx="6704013" cy="4641850"/>
          </a:xfrm>
        </p:spPr>
      </p:sp>
      <p:sp>
        <p:nvSpPr>
          <p:cNvPr id="3" name="Notes Placeholder 2"/>
          <p:cNvSpPr>
            <a:spLocks noGrp="1"/>
          </p:cNvSpPr>
          <p:nvPr>
            <p:ph type="body" idx="1"/>
          </p:nvPr>
        </p:nvSpPr>
        <p:spPr>
          <a:xfrm>
            <a:off x="372279" y="6039150"/>
            <a:ext cx="6280165" cy="3826926"/>
          </a:xfrm>
        </p:spPr>
        <p:txBody>
          <a:bodyPr>
            <a:normAutofit/>
          </a:bodyPr>
          <a:lstStyle/>
          <a:p>
            <a:r>
              <a:rPr lang="en-GB" dirty="0" smtClean="0"/>
              <a:t>The implementation</a:t>
            </a:r>
            <a:r>
              <a:rPr lang="en-GB" baseline="0" dirty="0" smtClean="0"/>
              <a:t> of the Creative Curriculum requires a high degree of planning and oversight to ensure that academic standards remain high. Lesson planning by teachers is rigorous, and identifies learning objectives from the National Curriculum framework, opportunities for cross-linking of subjects, use of Information Technology etc. </a:t>
            </a:r>
          </a:p>
          <a:p>
            <a:endParaRPr lang="en-GB" dirty="0" smtClean="0"/>
          </a:p>
          <a:p>
            <a:r>
              <a:rPr lang="en-GB" dirty="0" smtClean="0"/>
              <a:t>We then engage</a:t>
            </a:r>
            <a:r>
              <a:rPr lang="en-GB" baseline="0" dirty="0" smtClean="0"/>
              <a:t> in a </a:t>
            </a:r>
            <a:r>
              <a:rPr lang="en-GB" dirty="0" smtClean="0"/>
              <a:t>National Curriculum cross checking exercise, where each term</a:t>
            </a:r>
            <a:r>
              <a:rPr lang="en-GB" baseline="0" dirty="0" smtClean="0"/>
              <a:t> we ensure that the learning objectives covered in the creative curriculum adequately cover the National Curriculum. This ensures that we track and can correct for any omission or subject area that has not been properly covered. Oversight is provided by</a:t>
            </a:r>
            <a:r>
              <a:rPr lang="en-GB" dirty="0" smtClean="0"/>
              <a:t>  the Head Teacher, the </a:t>
            </a:r>
            <a:r>
              <a:rPr lang="en-GB" baseline="0" dirty="0" smtClean="0"/>
              <a:t>Curriculum </a:t>
            </a:r>
            <a:r>
              <a:rPr lang="en-GB" dirty="0" smtClean="0"/>
              <a:t>Governors, our School Improvement Partner and Ofsted.</a:t>
            </a:r>
          </a:p>
          <a:p>
            <a:pPr>
              <a:buFont typeface="+mj-lt"/>
              <a:buAutoNum type="arabicPeriod"/>
            </a:pPr>
            <a:endParaRPr lang="en-GB" dirty="0" smtClean="0"/>
          </a:p>
          <a:p>
            <a:pPr defTabSz="947593"/>
            <a:r>
              <a:rPr lang="en-GB" dirty="0" smtClean="0"/>
              <a:t>Note: The</a:t>
            </a:r>
            <a:r>
              <a:rPr lang="en-GB" baseline="0" dirty="0" smtClean="0"/>
              <a:t> </a:t>
            </a:r>
            <a:r>
              <a:rPr lang="en-GB" dirty="0" smtClean="0"/>
              <a:t>School Improvement Partner</a:t>
            </a:r>
            <a:r>
              <a:rPr lang="en-US" baseline="0" dirty="0" smtClean="0"/>
              <a:t> is a Local Authority appointed educational consultant who works with the school to provide improvement objectives and advice.</a:t>
            </a:r>
          </a:p>
          <a:p>
            <a:pPr marL="355347" indent="-355347" defTabSz="947593"/>
            <a:endParaRPr lang="en-GB" dirty="0" smtClean="0"/>
          </a:p>
        </p:txBody>
      </p:sp>
      <p:sp>
        <p:nvSpPr>
          <p:cNvPr id="4" name="Slide Number Placeholder 3"/>
          <p:cNvSpPr>
            <a:spLocks noGrp="1"/>
          </p:cNvSpPr>
          <p:nvPr>
            <p:ph type="sldNum" sz="quarter" idx="10"/>
          </p:nvPr>
        </p:nvSpPr>
        <p:spPr/>
        <p:txBody>
          <a:bodyPr/>
          <a:lstStyle/>
          <a:p>
            <a:fld id="{499EE4FB-F221-45E8-A93E-B31515AACEAC}" type="slidenum">
              <a:rPr lang="en-GB" smtClean="0"/>
              <a:pPr/>
              <a:t>15</a:t>
            </a:fld>
            <a:endParaRPr lang="en-GB"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575" y="1103313"/>
            <a:ext cx="6704013" cy="4641850"/>
          </a:xfrm>
        </p:spPr>
      </p:sp>
      <p:sp>
        <p:nvSpPr>
          <p:cNvPr id="3" name="Notes Placeholder 2"/>
          <p:cNvSpPr>
            <a:spLocks noGrp="1"/>
          </p:cNvSpPr>
          <p:nvPr>
            <p:ph type="body" idx="1"/>
          </p:nvPr>
        </p:nvSpPr>
        <p:spPr/>
        <p:txBody>
          <a:bodyPr>
            <a:normAutofit/>
          </a:bodyPr>
          <a:lstStyle/>
          <a:p>
            <a:pPr defTabSz="947593">
              <a:defRPr/>
            </a:pPr>
            <a:r>
              <a:rPr lang="en-GB" baseline="0" dirty="0" smtClean="0"/>
              <a:t>At Eversholt school we believe we create a </a:t>
            </a:r>
            <a:r>
              <a:rPr lang="en-GB" dirty="0" smtClean="0"/>
              <a:t>buzz of excitement from pushing boundaries, finding solutions and solving problems.</a:t>
            </a:r>
            <a:r>
              <a:rPr lang="en-GB" baseline="0" dirty="0" smtClean="0"/>
              <a:t> Having started our implementation of the Creative Curriculum in September 2008, we feel it has been a success and we have maintained our exceptionally high academic standards while fostering the creativity of our pupils. Our goal now is to</a:t>
            </a:r>
            <a:r>
              <a:rPr lang="en-GB" dirty="0" smtClean="0"/>
              <a:t> be a Centre of Excellence in the delivery</a:t>
            </a:r>
            <a:r>
              <a:rPr lang="en-GB" baseline="0" dirty="0" smtClean="0"/>
              <a:t> of the Creative Curriculum.</a:t>
            </a:r>
            <a:endParaRPr lang="en-GB" dirty="0" smtClean="0"/>
          </a:p>
          <a:p>
            <a:endParaRPr lang="en-GB" dirty="0" smtClean="0"/>
          </a:p>
          <a:p>
            <a:r>
              <a:rPr lang="en-GB" dirty="0" smtClean="0"/>
              <a:t>Our aim is that children leave us with exceptional standards in reading, writing, numeracy &amp; science</a:t>
            </a:r>
            <a:r>
              <a:rPr lang="en-GB" baseline="0" dirty="0" smtClean="0"/>
              <a:t> </a:t>
            </a:r>
            <a:r>
              <a:rPr lang="en-GB" dirty="0" smtClean="0"/>
              <a:t>together with emerging skills in creative &amp; critical thinking, problem solving, teamwork, research, analysis &amp; communication. We seek</a:t>
            </a:r>
            <a:r>
              <a:rPr lang="en-GB" baseline="0" dirty="0" smtClean="0"/>
              <a:t> to f</a:t>
            </a:r>
            <a:r>
              <a:rPr lang="en-GB" dirty="0" smtClean="0"/>
              <a:t>oster self-motivation, excitement &amp; love of  learning.</a:t>
            </a:r>
          </a:p>
          <a:p>
            <a:endParaRPr lang="en-GB" dirty="0" smtClean="0"/>
          </a:p>
          <a:p>
            <a:endParaRPr lang="en-GB" dirty="0" smtClean="0"/>
          </a:p>
          <a:p>
            <a:endParaRPr lang="en-US" dirty="0"/>
          </a:p>
        </p:txBody>
      </p:sp>
      <p:sp>
        <p:nvSpPr>
          <p:cNvPr id="4" name="Slide Number Placeholder 3"/>
          <p:cNvSpPr>
            <a:spLocks noGrp="1"/>
          </p:cNvSpPr>
          <p:nvPr>
            <p:ph type="sldNum" sz="quarter" idx="10"/>
          </p:nvPr>
        </p:nvSpPr>
        <p:spPr/>
        <p:txBody>
          <a:bodyPr/>
          <a:lstStyle/>
          <a:p>
            <a:fld id="{499EE4FB-F221-45E8-A93E-B31515AACEAC}" type="slidenum">
              <a:rPr lang="en-GB" smtClean="0"/>
              <a:pPr/>
              <a:t>16</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3200" y="1187450"/>
            <a:ext cx="6699250" cy="4638675"/>
          </a:xfrm>
        </p:spPr>
      </p:sp>
      <p:sp>
        <p:nvSpPr>
          <p:cNvPr id="3" name="Notes Placeholder 2"/>
          <p:cNvSpPr>
            <a:spLocks noGrp="1"/>
          </p:cNvSpPr>
          <p:nvPr>
            <p:ph type="body" idx="1"/>
          </p:nvPr>
        </p:nvSpPr>
        <p:spPr/>
        <p:txBody>
          <a:bodyPr>
            <a:normAutofit/>
          </a:bodyPr>
          <a:lstStyle/>
          <a:p>
            <a:r>
              <a:rPr lang="en-GB" dirty="0" smtClean="0"/>
              <a:t>At the start of the Autumn Term in 2008, the school introduced the “creative curriculum”. The purpose of the information evening was to provide an update to parents on the creative curriculum, and get feedback from Governors, Staff, Parents and Children. </a:t>
            </a:r>
          </a:p>
          <a:p>
            <a:endParaRPr lang="en-GB" dirty="0" smtClean="0"/>
          </a:p>
          <a:p>
            <a:pPr marL="0" lvl="1"/>
            <a:r>
              <a:rPr lang="en-GB" dirty="0" smtClean="0"/>
              <a:t>The format of the evening was a presentation on why the school takes</a:t>
            </a:r>
            <a:r>
              <a:rPr lang="en-US" dirty="0" smtClean="0"/>
              <a:t> a creative approach to learning, what that actually means, and how delivery of the national curriculum in a creative teaching style been implemented. This was followed by an open discussion of issues, benefits and lessons learnt.</a:t>
            </a:r>
          </a:p>
          <a:p>
            <a:pPr marL="0" lvl="1"/>
            <a:endParaRPr lang="en-GB" dirty="0" smtClean="0"/>
          </a:p>
          <a:p>
            <a:pPr marL="0" lvl="1"/>
            <a:r>
              <a:rPr lang="en-GB" dirty="0" smtClean="0"/>
              <a:t>We then summarized what we see as next steps and plans for further development of the creative curriculum at the school.</a:t>
            </a:r>
            <a:endParaRPr lang="en-US" dirty="0" smtClean="0"/>
          </a:p>
        </p:txBody>
      </p:sp>
      <p:sp>
        <p:nvSpPr>
          <p:cNvPr id="4" name="Slide Number Placeholder 3"/>
          <p:cNvSpPr>
            <a:spLocks noGrp="1"/>
          </p:cNvSpPr>
          <p:nvPr>
            <p:ph type="sldNum" sz="quarter" idx="10"/>
          </p:nvPr>
        </p:nvSpPr>
        <p:spPr/>
        <p:txBody>
          <a:bodyPr/>
          <a:lstStyle/>
          <a:p>
            <a:fld id="{499EE4FB-F221-45E8-A93E-B31515AACEAC}" type="slidenum">
              <a:rPr lang="en-GB" smtClean="0"/>
              <a:pPr/>
              <a:t>2</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3" y="1187450"/>
            <a:ext cx="6702425" cy="4640263"/>
          </a:xfrm>
        </p:spPr>
      </p:sp>
      <p:sp>
        <p:nvSpPr>
          <p:cNvPr id="4" name="Slide Number Placeholder 3"/>
          <p:cNvSpPr>
            <a:spLocks noGrp="1"/>
          </p:cNvSpPr>
          <p:nvPr>
            <p:ph type="sldNum" sz="quarter" idx="10"/>
          </p:nvPr>
        </p:nvSpPr>
        <p:spPr/>
        <p:txBody>
          <a:bodyPr/>
          <a:lstStyle/>
          <a:p>
            <a:fld id="{499EE4FB-F221-45E8-A93E-B31515AACEAC}" type="slidenum">
              <a:rPr lang="en-GB" smtClean="0"/>
              <a:pPr/>
              <a:t>3</a:t>
            </a:fld>
            <a:endParaRPr lang="en-GB" dirty="0"/>
          </a:p>
        </p:txBody>
      </p:sp>
      <p:sp>
        <p:nvSpPr>
          <p:cNvPr id="5" name="Notes Placeholder 4"/>
          <p:cNvSpPr>
            <a:spLocks noGrp="1"/>
          </p:cNvSpPr>
          <p:nvPr>
            <p:ph type="body" sz="quarter" idx="11"/>
          </p:nvPr>
        </p:nvSpPr>
        <p:spPr/>
        <p:txBody>
          <a:bodyPr>
            <a:normAutofit/>
          </a:bodyPr>
          <a:lstStyle/>
          <a:p>
            <a:r>
              <a:rPr lang="en-GB" dirty="0" smtClean="0"/>
              <a:t>Academic Standards at the school are exceptionally high.</a:t>
            </a:r>
          </a:p>
          <a:p>
            <a:endParaRPr lang="en-GB" dirty="0" smtClean="0"/>
          </a:p>
          <a:p>
            <a:r>
              <a:rPr lang="en-GB" dirty="0" smtClean="0"/>
              <a:t> In Early Years Foundation Stage (Star Class), standards are measured by a points system. Points are scored for the number of children attaining certain levels through teacher assessment - the higher the level of achievement, the more points.  Average Point Scores across all 6 areas of Learning for the Foundation Stage are shown below for Eversholt and the national average. We consistently score far higher than the national average, and our last Ofsted report stated that:</a:t>
            </a:r>
          </a:p>
          <a:p>
            <a:endParaRPr lang="en-GB" dirty="0" smtClean="0"/>
          </a:p>
          <a:p>
            <a:r>
              <a:rPr lang="en-GB" dirty="0" smtClean="0"/>
              <a:t>Ofsted  reported that “Children have an outstanding start in the EYFS class…. Standards are much higher than those seen in most schools”.</a:t>
            </a:r>
            <a:endParaRPr lang="en-US" dirty="0" smtClean="0"/>
          </a:p>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3" y="1187450"/>
            <a:ext cx="6702425" cy="4640263"/>
          </a:xfrm>
        </p:spPr>
      </p:sp>
      <p:sp>
        <p:nvSpPr>
          <p:cNvPr id="4" name="Slide Number Placeholder 3"/>
          <p:cNvSpPr>
            <a:spLocks noGrp="1"/>
          </p:cNvSpPr>
          <p:nvPr>
            <p:ph type="sldNum" sz="quarter" idx="10"/>
          </p:nvPr>
        </p:nvSpPr>
        <p:spPr/>
        <p:txBody>
          <a:bodyPr/>
          <a:lstStyle/>
          <a:p>
            <a:fld id="{499EE4FB-F221-45E8-A93E-B31515AACEAC}" type="slidenum">
              <a:rPr lang="en-GB" smtClean="0"/>
              <a:pPr/>
              <a:t>4</a:t>
            </a:fld>
            <a:endParaRPr lang="en-GB" dirty="0"/>
          </a:p>
        </p:txBody>
      </p:sp>
      <p:sp>
        <p:nvSpPr>
          <p:cNvPr id="5" name="Notes Placeholder 4"/>
          <p:cNvSpPr>
            <a:spLocks noGrp="1"/>
          </p:cNvSpPr>
          <p:nvPr>
            <p:ph type="body" sz="quarter" idx="11"/>
          </p:nvPr>
        </p:nvSpPr>
        <p:spPr>
          <a:xfrm>
            <a:off x="372279" y="6039151"/>
            <a:ext cx="6280165" cy="3795505"/>
          </a:xfrm>
        </p:spPr>
        <p:txBody>
          <a:bodyPr>
            <a:normAutofit fontScale="85000" lnSpcReduction="20000"/>
          </a:bodyPr>
          <a:lstStyle/>
          <a:p>
            <a:r>
              <a:rPr lang="en-GB" sz="1600" dirty="0" smtClean="0"/>
              <a:t>In Key Stage 1 (KS1, Years 1 &amp;2 – Moon Class) standards are again measured by a points system for numeracy, reading and literacy. One point is an approximate measure of the achievement that is expected in 1 term, so in a school year pupils are expected to make 3 points progress in attainment. The results for Eversholt and the national averages for KS1 are shown on the left hand graph above.</a:t>
            </a:r>
          </a:p>
          <a:p>
            <a:endParaRPr lang="en-GB" sz="1600" dirty="0" smtClean="0"/>
          </a:p>
          <a:p>
            <a:r>
              <a:rPr lang="en-GB" sz="1600" dirty="0" smtClean="0"/>
              <a:t>At the end of KS1 our children are, on average, 3 points – effectively 1 year - ahead of the national average. </a:t>
            </a:r>
          </a:p>
          <a:p>
            <a:endParaRPr lang="en-GB" sz="1600" dirty="0" smtClean="0"/>
          </a:p>
          <a:p>
            <a:r>
              <a:rPr lang="en-GB" sz="1600" dirty="0" smtClean="0"/>
              <a:t>In Key Stage 2 (for Lower Schools this means end of Year 4) the data is shown on the right hand graph. On average children leave us 4 points above the national average, having made 7 to 8 points of progress in their attainment compared to the expected gain of 6 over Years 3 and 4. As such the school provides “consistently exceptionally high standards at end of Year 4” according to Central Beds appointment School Improvement Partner.</a:t>
            </a:r>
          </a:p>
          <a:p>
            <a:endParaRPr lang="en-GB" sz="1600" dirty="0" smtClean="0"/>
          </a:p>
          <a:p>
            <a:r>
              <a:rPr lang="en-GB" sz="1600" dirty="0" smtClean="0"/>
              <a:t>Having achieved Outstanding School status and with high academic standards, the challenge to the school has been to continually improve on the delivery and educational experience of the children.  One of the central pillars of our school improvement is through a focus on </a:t>
            </a:r>
            <a:r>
              <a:rPr lang="en-GB" sz="1600" b="1" dirty="0" smtClean="0"/>
              <a:t>creativity</a:t>
            </a:r>
            <a:r>
              <a:rPr lang="en-GB" sz="1600" dirty="0" smtClean="0"/>
              <a:t>.</a:t>
            </a:r>
            <a:endParaRPr lang="en-US" sz="1600" dirty="0" smtClean="0"/>
          </a:p>
          <a:p>
            <a:endParaRPr lang="en-GB" dirty="0" smtClean="0"/>
          </a:p>
          <a:p>
            <a:endParaRPr lang="en-GB" dirty="0" smtClean="0"/>
          </a:p>
          <a:p>
            <a:endParaRPr lang="en-US" dirty="0" smtClean="0"/>
          </a:p>
          <a:p>
            <a:endParaRPr lang="en-US" dirty="0" smtClean="0"/>
          </a:p>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3200" y="1187450"/>
            <a:ext cx="6699250" cy="4638675"/>
          </a:xfrm>
        </p:spPr>
      </p:sp>
      <p:sp>
        <p:nvSpPr>
          <p:cNvPr id="3" name="Notes Placeholder 2"/>
          <p:cNvSpPr>
            <a:spLocks noGrp="1"/>
          </p:cNvSpPr>
          <p:nvPr>
            <p:ph type="body" idx="1"/>
          </p:nvPr>
        </p:nvSpPr>
        <p:spPr>
          <a:xfrm>
            <a:off x="372279" y="6039150"/>
            <a:ext cx="6280165" cy="3748374"/>
          </a:xfrm>
        </p:spPr>
        <p:txBody>
          <a:bodyPr>
            <a:normAutofit/>
          </a:bodyPr>
          <a:lstStyle/>
          <a:p>
            <a:r>
              <a:rPr lang="en-GB" dirty="0" smtClean="0"/>
              <a:t>Before providing a detailed explanation of what we mean by creativity, we need to pause and introduce some of the motivations  for our approach.</a:t>
            </a:r>
          </a:p>
          <a:p>
            <a:endParaRPr lang="en-GB" dirty="0" smtClean="0"/>
          </a:p>
          <a:p>
            <a:r>
              <a:rPr lang="en-GB" dirty="0" smtClean="0"/>
              <a:t>Eversholt pupils currently in  Sun Class won’t enter the workforce until 2020 at the earliest. For pupils starting in Star class this term and who go onto to University education, it will be nearer the year 2030. </a:t>
            </a:r>
          </a:p>
          <a:p>
            <a:endParaRPr lang="en-GB" dirty="0" smtClean="0"/>
          </a:p>
          <a:p>
            <a:r>
              <a:rPr lang="en-GB" dirty="0" smtClean="0"/>
              <a:t>We live in  fast moving, innovative world. To illustrate this we showed a video called “Did  You Know?”, which is a well known Internet video from 2008 that tries to illustrate just how fast moving the world is , and that we truly live in “exponential times”. </a:t>
            </a:r>
          </a:p>
          <a:p>
            <a:endParaRPr lang="en-GB" dirty="0" smtClean="0"/>
          </a:p>
          <a:p>
            <a:r>
              <a:rPr lang="en-GB" dirty="0" smtClean="0"/>
              <a:t>The YouTube link to this video is below and it provides some colourful context for the rest of our discussion.</a:t>
            </a:r>
          </a:p>
          <a:p>
            <a:endParaRPr lang="en-GB" dirty="0" smtClean="0"/>
          </a:p>
          <a:p>
            <a:r>
              <a:rPr lang="en-US" u="sng" dirty="0" smtClean="0">
                <a:hlinkClick r:id="rId3"/>
              </a:rPr>
              <a:t>http://www.youtube.com/watch?v=Y2o2L5DUIuw</a:t>
            </a:r>
            <a:endParaRPr lang="en-US" dirty="0" smtClean="0"/>
          </a:p>
          <a:p>
            <a:endParaRPr lang="en-GB" dirty="0"/>
          </a:p>
        </p:txBody>
      </p:sp>
      <p:sp>
        <p:nvSpPr>
          <p:cNvPr id="4" name="Slide Number Placeholder 3"/>
          <p:cNvSpPr>
            <a:spLocks noGrp="1"/>
          </p:cNvSpPr>
          <p:nvPr>
            <p:ph type="sldNum" sz="quarter" idx="10"/>
          </p:nvPr>
        </p:nvSpPr>
        <p:spPr/>
        <p:txBody>
          <a:bodyPr/>
          <a:lstStyle/>
          <a:p>
            <a:fld id="{499EE4FB-F221-45E8-A93E-B31515AACEAC}" type="slidenum">
              <a:rPr lang="en-GB" smtClean="0"/>
              <a:pPr/>
              <a:t>5</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372279" y="851399"/>
            <a:ext cx="6280165" cy="9321082"/>
          </a:xfrm>
        </p:spPr>
        <p:txBody>
          <a:bodyPr wrap="square">
            <a:spAutoFit/>
          </a:bodyPr>
          <a:lstStyle/>
          <a:p>
            <a:r>
              <a:rPr lang="en-GB" dirty="0" smtClean="0"/>
              <a:t>One of the most striking thing to consider is the idea that many of the most sought after jobs  in 2020 &amp; 2030 probably don’t even </a:t>
            </a:r>
            <a:r>
              <a:rPr lang="en-GB" dirty="0" smtClean="0"/>
              <a:t>exist </a:t>
            </a:r>
            <a:r>
              <a:rPr lang="en-GB" dirty="0" smtClean="0"/>
              <a:t>yet. At  the European Futurists Conference held in Lucerne in 2010, the kinds of jobs that will exists in 2020, but don’t exist now, was debated. Examples included:</a:t>
            </a:r>
          </a:p>
          <a:p>
            <a:endParaRPr lang="en-GB" dirty="0" smtClean="0"/>
          </a:p>
          <a:p>
            <a:pPr fontAlgn="t"/>
            <a:r>
              <a:rPr lang="en-GB" b="1" dirty="0" smtClean="0"/>
              <a:t>1. Body Part Maker: </a:t>
            </a:r>
            <a:r>
              <a:rPr lang="en-GB" dirty="0" smtClean="0"/>
              <a:t>Due to huge advances in bio- tissues, robotics and plastics, the creation of body parts - from organs to limbs - will soon be possible requiring body part makers, body part stores and body part repair shops.</a:t>
            </a:r>
          </a:p>
          <a:p>
            <a:pPr fontAlgn="t"/>
            <a:r>
              <a:rPr lang="en-GB" b="1" dirty="0" smtClean="0"/>
              <a:t>2. Nano-Medic: </a:t>
            </a:r>
            <a:r>
              <a:rPr lang="en-GB" dirty="0" smtClean="0"/>
              <a:t>Advances in nanotechnology offer the potential for a range of sub-atomic ‘nanoscale’ devices, inserts and procedures that could transform personal healthcare. A new range of nano-medicine specialists will be required to administer these treatments.</a:t>
            </a:r>
          </a:p>
          <a:p>
            <a:pPr fontAlgn="t"/>
            <a:r>
              <a:rPr lang="en-GB" b="1" dirty="0" smtClean="0"/>
              <a:t>3. Vertical Farmers: </a:t>
            </a:r>
            <a:r>
              <a:rPr lang="en-GB" dirty="0" smtClean="0"/>
              <a:t>There is growing interest in the concept of city-based vertical farms, with hydroponically-fed food being grown in multi-storey buildings. These offer the potential to dramatically increase farm yield and reduce environmental degradation. The managers of such entities will require expertise in a range of scientific disciplines, engineering and commerce. </a:t>
            </a:r>
          </a:p>
          <a:p>
            <a:pPr fontAlgn="t"/>
            <a:r>
              <a:rPr lang="en-GB" b="1" dirty="0" smtClean="0"/>
              <a:t>4. Climate Change Reversal Specialist : </a:t>
            </a:r>
            <a:r>
              <a:rPr lang="en-GB" dirty="0" smtClean="0"/>
              <a:t>As the threats and impacts of climate change increase, a new breed of engineer-scientists will be required to help reduce or reverse the effects of climate change on particular locations. They will need to apply multi-disciplinary solutions ranging from filling the oceans with iron filings to erecting giant umbrellas that deflect the Sun’s rays.</a:t>
            </a:r>
          </a:p>
          <a:p>
            <a:pPr fontAlgn="t"/>
            <a:r>
              <a:rPr lang="en-GB" b="1" dirty="0" smtClean="0"/>
              <a:t>5. Memory Augmentation Surgeon: </a:t>
            </a:r>
            <a:r>
              <a:rPr lang="en-GB" dirty="0" smtClean="0"/>
              <a:t>Surgeons that add extra memory to people who want to increase their memory capacity and to help those who have been over-exposed to information and simply can no longer take on any more - thus leading to sensory shutdown.</a:t>
            </a:r>
          </a:p>
          <a:p>
            <a:pPr fontAlgn="t"/>
            <a:r>
              <a:rPr lang="en-GB" b="1" dirty="0" smtClean="0"/>
              <a:t>6. Weather Modification Police: </a:t>
            </a:r>
            <a:r>
              <a:rPr lang="en-GB" dirty="0" smtClean="0"/>
              <a:t>The act of stealing clouds to create rain is already happening, altering weather patterns thousands of miles away. Weather modification police will need to control and monitor who is allowed to shoot rockets containing silver iodine into the air - a way to provoke rainfall from passing clouds.</a:t>
            </a:r>
          </a:p>
          <a:p>
            <a:pPr fontAlgn="t"/>
            <a:r>
              <a:rPr lang="en-GB" b="1" dirty="0" smtClean="0"/>
              <a:t>7. Waste Data Handler: </a:t>
            </a:r>
            <a:r>
              <a:rPr lang="en-GB" dirty="0" smtClean="0"/>
              <a:t>Specialists providing a secure data disposal service for those who do not want to be tracked - electronically or otherwise.</a:t>
            </a:r>
          </a:p>
          <a:p>
            <a:pPr fontAlgn="t"/>
            <a:r>
              <a:rPr lang="en-GB" b="1" dirty="0" smtClean="0"/>
              <a:t>8. Social ‘Networking’ Worker: </a:t>
            </a:r>
            <a:r>
              <a:rPr lang="en-GB" dirty="0" smtClean="0"/>
              <a:t>Social workers for those in some way traumatised or marginalised by social networking.</a:t>
            </a:r>
          </a:p>
          <a:p>
            <a:pPr fontAlgn="t"/>
            <a:r>
              <a:rPr lang="en-GB" b="1" dirty="0" smtClean="0"/>
              <a:t>9. Personal Branders: </a:t>
            </a:r>
            <a:r>
              <a:rPr lang="en-GB" dirty="0" smtClean="0"/>
              <a:t>An extension of the role played by stylists and executive coaches - advising on how to create a personal ‘brand’ using social and other media. What personality are you projecting via your Twitter? What personal values do you want to build into your image? Is your image consistent with your real-life persona.</a:t>
            </a:r>
          </a:p>
          <a:p>
            <a:endParaRPr lang="en-GB" sz="1000" dirty="0" smtClean="0"/>
          </a:p>
          <a:p>
            <a:endParaRPr lang="en-GB" sz="1000" dirty="0" smtClean="0"/>
          </a:p>
          <a:p>
            <a:endParaRPr lang="en-GB" sz="1000" dirty="0"/>
          </a:p>
        </p:txBody>
      </p:sp>
      <p:sp>
        <p:nvSpPr>
          <p:cNvPr id="4" name="Slide Number Placeholder 3"/>
          <p:cNvSpPr>
            <a:spLocks noGrp="1"/>
          </p:cNvSpPr>
          <p:nvPr>
            <p:ph type="sldNum" sz="quarter" idx="10"/>
          </p:nvPr>
        </p:nvSpPr>
        <p:spPr/>
        <p:txBody>
          <a:bodyPr/>
          <a:lstStyle/>
          <a:p>
            <a:fld id="{499EE4FB-F221-45E8-A93E-B31515AACEAC}" type="slidenum">
              <a:rPr lang="en-GB" smtClean="0"/>
              <a:pPr/>
              <a:t>6</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3" y="1187450"/>
            <a:ext cx="6705600" cy="4643438"/>
          </a:xfrm>
        </p:spPr>
      </p:sp>
      <p:sp>
        <p:nvSpPr>
          <p:cNvPr id="3" name="Notes Placeholder 2"/>
          <p:cNvSpPr>
            <a:spLocks noGrp="1"/>
          </p:cNvSpPr>
          <p:nvPr>
            <p:ph type="body" idx="1"/>
          </p:nvPr>
        </p:nvSpPr>
        <p:spPr>
          <a:xfrm>
            <a:off x="372279" y="6039150"/>
            <a:ext cx="6280165" cy="3968318"/>
          </a:xfrm>
        </p:spPr>
        <p:txBody>
          <a:bodyPr>
            <a:noAutofit/>
          </a:bodyPr>
          <a:lstStyle/>
          <a:p>
            <a:r>
              <a:rPr lang="en-GB" sz="1200" dirty="0" smtClean="0"/>
              <a:t>We are currently preparing students for jobs that don’t exist yet, using technologies that haven’t been invented, in order to solve problems that we don’t even know are problems yet. The challenge for parents and schools is equipping children with skills required for them to thrive in an exponentially faster moving world. These focus on:</a:t>
            </a:r>
          </a:p>
          <a:p>
            <a:endParaRPr lang="en-GB" sz="1200" dirty="0" smtClean="0"/>
          </a:p>
          <a:p>
            <a:pPr marL="355347" indent="-355347">
              <a:buFont typeface="+mj-lt"/>
              <a:buAutoNum type="arabicPeriod"/>
            </a:pPr>
            <a:r>
              <a:rPr lang="en-GB" sz="1200" dirty="0" smtClean="0"/>
              <a:t>Critical thinking, problem-solving skills, and applied knowledge for practical results</a:t>
            </a:r>
          </a:p>
          <a:p>
            <a:pPr marL="355347" indent="-355347">
              <a:buFont typeface="+mj-lt"/>
              <a:buAutoNum type="arabicPeriod"/>
            </a:pPr>
            <a:r>
              <a:rPr lang="en-GB" sz="1200" dirty="0" smtClean="0"/>
              <a:t>Mastery of rigorous academic content, especially in literacy, mathematics, and information technologies</a:t>
            </a:r>
          </a:p>
          <a:p>
            <a:pPr marL="355347" indent="-355347">
              <a:buFont typeface="+mj-lt"/>
              <a:buAutoNum type="arabicPeriod"/>
            </a:pPr>
            <a:r>
              <a:rPr lang="en-GB" sz="1200" dirty="0" smtClean="0"/>
              <a:t>Innovative and creative thinking, including entrepreneurial skills</a:t>
            </a:r>
          </a:p>
          <a:p>
            <a:pPr marL="355347" indent="-355347">
              <a:buFont typeface="+mj-lt"/>
              <a:buAutoNum type="arabicPeriod"/>
            </a:pPr>
            <a:r>
              <a:rPr lang="en-GB" sz="1200" dirty="0" smtClean="0"/>
              <a:t>Communication skills, both oral and written</a:t>
            </a:r>
          </a:p>
          <a:p>
            <a:pPr marL="355347" indent="-355347">
              <a:buFont typeface="+mj-lt"/>
              <a:buAutoNum type="arabicPeriod"/>
            </a:pPr>
            <a:r>
              <a:rPr lang="en-GB" sz="1200" dirty="0" smtClean="0"/>
              <a:t>Team learning and work, relationship building, and interpersonal social skills</a:t>
            </a:r>
          </a:p>
          <a:p>
            <a:pPr marL="355347" indent="-355347">
              <a:buFont typeface="+mj-lt"/>
              <a:buAutoNum type="arabicPeriod"/>
            </a:pPr>
            <a:r>
              <a:rPr lang="en-GB" sz="1200" dirty="0" smtClean="0"/>
              <a:t>Personal responsibility, including good work habits, work ethic, knowing how to be flexible and continue learning, and financial literacy</a:t>
            </a:r>
          </a:p>
          <a:p>
            <a:pPr marL="355347" indent="-355347">
              <a:buFont typeface="+mj-lt"/>
              <a:buAutoNum type="arabicPeriod"/>
            </a:pPr>
            <a:r>
              <a:rPr lang="en-GB" sz="1200" dirty="0" smtClean="0"/>
              <a:t>Global awareness, languages, and understanding other cultures (including history, economics and geography)</a:t>
            </a:r>
          </a:p>
          <a:p>
            <a:pPr marL="355347" indent="-355347">
              <a:buFont typeface="+mj-lt"/>
              <a:buAutoNum type="arabicPeriod"/>
            </a:pPr>
            <a:endParaRPr lang="en-GB" sz="1200" dirty="0" smtClean="0"/>
          </a:p>
          <a:p>
            <a:pPr>
              <a:buFont typeface="+mj-lt"/>
              <a:buNone/>
            </a:pPr>
            <a:r>
              <a:rPr lang="en-GB" sz="1200" dirty="0" smtClean="0"/>
              <a:t>In a world where much of the knowledge, facts &amp; technology are rapidly changing, whatever you learn “now” has less and less value as time passes. Learning how to </a:t>
            </a:r>
            <a:r>
              <a:rPr lang="en-GB" sz="1200" b="1" dirty="0" smtClean="0"/>
              <a:t>analyse</a:t>
            </a:r>
            <a:r>
              <a:rPr lang="en-GB" sz="1200" dirty="0" smtClean="0"/>
              <a:t>, </a:t>
            </a:r>
            <a:r>
              <a:rPr lang="en-GB" sz="1200" b="1" dirty="0" smtClean="0"/>
              <a:t>evaluate</a:t>
            </a:r>
            <a:r>
              <a:rPr lang="en-GB" sz="1200" dirty="0" smtClean="0"/>
              <a:t> &amp; </a:t>
            </a:r>
            <a:r>
              <a:rPr lang="en-GB" sz="1200" b="1" dirty="0" smtClean="0"/>
              <a:t>understand</a:t>
            </a:r>
            <a:r>
              <a:rPr lang="en-GB" sz="1200" dirty="0" smtClean="0"/>
              <a:t> what is “now”, and critically how it is changing, and then </a:t>
            </a:r>
            <a:r>
              <a:rPr lang="en-GB" sz="1200" b="1" dirty="0" smtClean="0"/>
              <a:t>apply</a:t>
            </a:r>
            <a:r>
              <a:rPr lang="en-GB" sz="1200" dirty="0" smtClean="0"/>
              <a:t> that understanding in </a:t>
            </a:r>
            <a:r>
              <a:rPr lang="en-GB" sz="1200" b="1" dirty="0" smtClean="0"/>
              <a:t>creative</a:t>
            </a:r>
            <a:r>
              <a:rPr lang="en-GB" sz="1200" dirty="0" smtClean="0"/>
              <a:t> ways, that is the way to be equipped for times of radical change.</a:t>
            </a:r>
          </a:p>
          <a:p>
            <a:endParaRPr lang="en-GB" sz="1200" dirty="0" smtClean="0"/>
          </a:p>
        </p:txBody>
      </p:sp>
      <p:sp>
        <p:nvSpPr>
          <p:cNvPr id="4" name="Slide Number Placeholder 3"/>
          <p:cNvSpPr>
            <a:spLocks noGrp="1"/>
          </p:cNvSpPr>
          <p:nvPr>
            <p:ph type="sldNum" sz="quarter" idx="10"/>
          </p:nvPr>
        </p:nvSpPr>
        <p:spPr/>
        <p:txBody>
          <a:bodyPr/>
          <a:lstStyle/>
          <a:p>
            <a:fld id="{499EE4FB-F221-45E8-A93E-B31515AACEAC}" type="slidenum">
              <a:rPr lang="en-GB" smtClean="0"/>
              <a:pPr/>
              <a:t>7</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2250" y="1187450"/>
            <a:ext cx="6699250" cy="4638675"/>
          </a:xfrm>
        </p:spPr>
      </p:sp>
      <p:sp>
        <p:nvSpPr>
          <p:cNvPr id="3" name="Notes Placeholder 2"/>
          <p:cNvSpPr>
            <a:spLocks noGrp="1"/>
          </p:cNvSpPr>
          <p:nvPr>
            <p:ph type="body" idx="1"/>
          </p:nvPr>
        </p:nvSpPr>
        <p:spPr/>
        <p:txBody>
          <a:bodyPr>
            <a:normAutofit/>
          </a:bodyPr>
          <a:lstStyle/>
          <a:p>
            <a:r>
              <a:rPr lang="en-GB" dirty="0" smtClean="0"/>
              <a:t>Now,</a:t>
            </a:r>
            <a:r>
              <a:rPr lang="en-GB" baseline="0" dirty="0" smtClean="0"/>
              <a:t> it used to be that t</a:t>
            </a:r>
            <a:r>
              <a:rPr lang="en-GB" dirty="0" smtClean="0"/>
              <a:t>eaching was “topic</a:t>
            </a:r>
            <a:r>
              <a:rPr lang="en-GB" baseline="0" dirty="0" smtClean="0"/>
              <a:t> based” in schools. However, the introduction of the National Curriculum created a rigid framework for teaching based on learning objectives in segmented curriculum subjects. This took away much of the flexibility in teaching that topic based approaches require. </a:t>
            </a:r>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499EE4FB-F221-45E8-A93E-B31515AACEAC}" type="slidenum">
              <a:rPr lang="en-GB" smtClean="0"/>
              <a:pPr/>
              <a:t>8</a:t>
            </a:fld>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4950" y="1187450"/>
            <a:ext cx="6697663" cy="4638675"/>
          </a:xfrm>
        </p:spPr>
      </p:sp>
      <p:sp>
        <p:nvSpPr>
          <p:cNvPr id="3" name="Notes Placeholder 2"/>
          <p:cNvSpPr>
            <a:spLocks noGrp="1"/>
          </p:cNvSpPr>
          <p:nvPr>
            <p:ph type="body" idx="1"/>
          </p:nvPr>
        </p:nvSpPr>
        <p:spPr>
          <a:xfrm>
            <a:off x="372279" y="6039150"/>
            <a:ext cx="6280165" cy="3936898"/>
          </a:xfrm>
        </p:spPr>
        <p:txBody>
          <a:bodyPr>
            <a:normAutofit fontScale="92500"/>
          </a:bodyPr>
          <a:lstStyle/>
          <a:p>
            <a:r>
              <a:rPr lang="en-GB" dirty="0" smtClean="0"/>
              <a:t>There</a:t>
            </a:r>
            <a:r>
              <a:rPr lang="en-GB" baseline="0" dirty="0" smtClean="0"/>
              <a:t> was a realization that something was b</a:t>
            </a:r>
            <a:r>
              <a:rPr lang="en-GB" dirty="0" smtClean="0"/>
              <a:t>eing lost in the implementation of the National Curriculum.</a:t>
            </a:r>
            <a:r>
              <a:rPr lang="en-GB" baseline="0" dirty="0" smtClean="0"/>
              <a:t> S</a:t>
            </a:r>
            <a:r>
              <a:rPr lang="en-GB" dirty="0" smtClean="0"/>
              <a:t>uccessful</a:t>
            </a:r>
            <a:r>
              <a:rPr lang="en-GB" baseline="0" dirty="0" smtClean="0"/>
              <a:t> learners </a:t>
            </a:r>
            <a:r>
              <a:rPr lang="en-GB" dirty="0" smtClean="0"/>
              <a:t>are creative &amp; resourceful, are able to identify and solve problems, have enquiring minds and think for themselves to process information, reason, question and evaluate.</a:t>
            </a:r>
            <a:r>
              <a:rPr lang="en-GB" baseline="0" dirty="0" smtClean="0"/>
              <a:t> They </a:t>
            </a:r>
            <a:r>
              <a:rPr lang="en-GB" dirty="0" smtClean="0"/>
              <a:t>enjoy learning which motivates</a:t>
            </a:r>
            <a:r>
              <a:rPr lang="en-GB" baseline="0" dirty="0" smtClean="0"/>
              <a:t> them </a:t>
            </a:r>
            <a:r>
              <a:rPr lang="en-GB" dirty="0" smtClean="0"/>
              <a:t>to achieve the best they can now and in the future. However, the National Curriculum</a:t>
            </a:r>
            <a:r>
              <a:rPr lang="en-GB" baseline="0" dirty="0" smtClean="0"/>
              <a:t> was starting to encourage “narrowness” in learning rather than “enquiry”. The analogy we use is that it treats learners as “vessels to be filled” rather than “lamps to be lit”. </a:t>
            </a:r>
          </a:p>
          <a:p>
            <a:endParaRPr lang="en-GB" baseline="0" dirty="0" smtClean="0"/>
          </a:p>
          <a:p>
            <a:r>
              <a:rPr lang="en-GB" baseline="0" dirty="0" smtClean="0"/>
              <a:t>This was and isn’t just a problem in the UK. In Japan, for example, there is pressure for change in the approach to education, as the Japanese seek to encourage more individuality and creativity to better equip the nation for innovation and economic growth. </a:t>
            </a:r>
            <a:r>
              <a:rPr lang="en-US" baseline="0" dirty="0" smtClean="0"/>
              <a:t>Characteristics of the educational system that </a:t>
            </a:r>
            <a:r>
              <a:rPr lang="en-US" dirty="0" smtClean="0"/>
              <a:t>may inhibit the development of creativity in Japanese children are deemed to include</a:t>
            </a:r>
            <a:r>
              <a:rPr lang="en-US" baseline="0" dirty="0" smtClean="0"/>
              <a:t> t</a:t>
            </a:r>
            <a:r>
              <a:rPr lang="en-US" dirty="0" smtClean="0"/>
              <a:t>he rote memorization required for examination preparation, the impact of the examinations in undermining “intrinsic” or self-motivation, and the low tolerance for deviation from conventional thought. </a:t>
            </a:r>
            <a:endParaRPr lang="en-GB" baseline="0" dirty="0" smtClean="0"/>
          </a:p>
          <a:p>
            <a:endParaRPr lang="en-GB" baseline="0" dirty="0" smtClean="0"/>
          </a:p>
          <a:p>
            <a:r>
              <a:rPr lang="en-GB" baseline="0" dirty="0" smtClean="0"/>
              <a:t>In 2004, the Government  in the UK produced the </a:t>
            </a:r>
            <a:r>
              <a:rPr lang="en-GB" dirty="0" smtClean="0"/>
              <a:t>“Excellence &amp; Enjoyment” report which gave schools a framework</a:t>
            </a:r>
            <a:r>
              <a:rPr lang="en-GB" baseline="0" dirty="0" smtClean="0"/>
              <a:t> </a:t>
            </a:r>
            <a:r>
              <a:rPr lang="en-GB" dirty="0" smtClean="0"/>
              <a:t>to introduce creativity into their</a:t>
            </a:r>
            <a:r>
              <a:rPr lang="en-GB" baseline="0" dirty="0" smtClean="0"/>
              <a:t> approach to the National Curriculum.</a:t>
            </a:r>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499EE4FB-F221-45E8-A93E-B31515AACEAC}" type="slidenum">
              <a:rPr lang="en-GB" smtClean="0"/>
              <a:pPr/>
              <a:t>9</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1D8BD707-D9CF-40AE-B4C6-C98DA3205C09}" type="datetimeFigureOut">
              <a:rPr lang="en-US" smtClean="0"/>
              <a:pPr/>
              <a:t>1/11/2011</a:t>
            </a:fld>
            <a:endParaRPr lang="en-US" dirty="0"/>
          </a:p>
        </p:txBody>
      </p:sp>
      <p:sp>
        <p:nvSpPr>
          <p:cNvPr id="17" name="Footer Placeholder 16"/>
          <p:cNvSpPr>
            <a:spLocks noGrp="1"/>
          </p:cNvSpPr>
          <p:nvPr>
            <p:ph type="ftr" sz="quarter" idx="11"/>
          </p:nvPr>
        </p:nvSpPr>
        <p:spPr/>
        <p:txBody>
          <a:bodyPr/>
          <a:lstStyle>
            <a:extLst/>
          </a:lstStyle>
          <a:p>
            <a:endParaRPr lang="en-US" dirty="0"/>
          </a:p>
        </p:txBody>
      </p:sp>
      <p:sp>
        <p:nvSpPr>
          <p:cNvPr id="29" name="Slide Number Placeholder 28"/>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39" name="Rectangle 38"/>
          <p:cNvSpPr/>
          <p:nvPr/>
        </p:nvSpPr>
        <p:spPr>
          <a:xfrm>
            <a:off x="335356" y="680477"/>
            <a:ext cx="4953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91496" y="680477"/>
            <a:ext cx="29718"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70855" y="680477"/>
            <a:ext cx="990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2" name="Rectangle 41"/>
          <p:cNvSpPr/>
          <p:nvPr/>
        </p:nvSpPr>
        <p:spPr>
          <a:xfrm>
            <a:off x="240249" y="680477"/>
            <a:ext cx="990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90600" y="4343400"/>
            <a:ext cx="84201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90600" y="2834640"/>
            <a:ext cx="84201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0"/>
            <a:ext cx="21463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60400" y="274640"/>
            <a:ext cx="635635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extLst/>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5231365" y="1073888"/>
            <a:ext cx="4682314"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5" name="Freeform 14"/>
          <p:cNvSpPr>
            <a:spLocks/>
          </p:cNvSpPr>
          <p:nvPr/>
        </p:nvSpPr>
        <p:spPr bwMode="auto">
          <a:xfrm>
            <a:off x="405129" y="0"/>
            <a:ext cx="5974081"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3" name="Freeform 12"/>
          <p:cNvSpPr>
            <a:spLocks/>
          </p:cNvSpPr>
          <p:nvPr/>
        </p:nvSpPr>
        <p:spPr bwMode="auto">
          <a:xfrm rot="5236414">
            <a:off x="5005422" y="1434070"/>
            <a:ext cx="4114800" cy="128778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6" name="Freeform 15"/>
          <p:cNvSpPr>
            <a:spLocks/>
          </p:cNvSpPr>
          <p:nvPr/>
        </p:nvSpPr>
        <p:spPr bwMode="auto">
          <a:xfrm>
            <a:off x="6438900" y="0"/>
            <a:ext cx="29718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7" name="Freeform 16"/>
          <p:cNvSpPr>
            <a:spLocks/>
          </p:cNvSpPr>
          <p:nvPr/>
        </p:nvSpPr>
        <p:spPr bwMode="auto">
          <a:xfrm>
            <a:off x="6438900" y="4267200"/>
            <a:ext cx="34671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8" name="Freeform 17"/>
          <p:cNvSpPr>
            <a:spLocks/>
          </p:cNvSpPr>
          <p:nvPr/>
        </p:nvSpPr>
        <p:spPr bwMode="auto">
          <a:xfrm>
            <a:off x="6438900" y="0"/>
            <a:ext cx="14859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9" name="Freeform 18"/>
          <p:cNvSpPr>
            <a:spLocks/>
          </p:cNvSpPr>
          <p:nvPr/>
        </p:nvSpPr>
        <p:spPr bwMode="auto">
          <a:xfrm>
            <a:off x="6444063" y="4246565"/>
            <a:ext cx="2264965"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0" name="Freeform 19"/>
          <p:cNvSpPr>
            <a:spLocks/>
          </p:cNvSpPr>
          <p:nvPr/>
        </p:nvSpPr>
        <p:spPr bwMode="auto">
          <a:xfrm>
            <a:off x="6438900" y="4267200"/>
            <a:ext cx="173355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1" name="Freeform 20"/>
          <p:cNvSpPr>
            <a:spLocks/>
          </p:cNvSpPr>
          <p:nvPr/>
        </p:nvSpPr>
        <p:spPr bwMode="auto">
          <a:xfrm>
            <a:off x="6438900" y="1371600"/>
            <a:ext cx="34671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2" name="Freeform 21"/>
          <p:cNvSpPr>
            <a:spLocks/>
          </p:cNvSpPr>
          <p:nvPr/>
        </p:nvSpPr>
        <p:spPr bwMode="auto">
          <a:xfrm>
            <a:off x="6438900" y="1752600"/>
            <a:ext cx="34671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3" name="Freeform 22"/>
          <p:cNvSpPr>
            <a:spLocks/>
          </p:cNvSpPr>
          <p:nvPr/>
        </p:nvSpPr>
        <p:spPr bwMode="auto">
          <a:xfrm>
            <a:off x="1073150" y="4267200"/>
            <a:ext cx="536575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4" name="Freeform 23"/>
          <p:cNvSpPr>
            <a:spLocks/>
          </p:cNvSpPr>
          <p:nvPr/>
        </p:nvSpPr>
        <p:spPr bwMode="auto">
          <a:xfrm>
            <a:off x="577850" y="4267200"/>
            <a:ext cx="57785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5" name="Freeform 24"/>
          <p:cNvSpPr>
            <a:spLocks/>
          </p:cNvSpPr>
          <p:nvPr/>
        </p:nvSpPr>
        <p:spPr bwMode="auto">
          <a:xfrm>
            <a:off x="397393" y="2438400"/>
            <a:ext cx="61087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6" name="Freeform 25"/>
          <p:cNvSpPr>
            <a:spLocks/>
          </p:cNvSpPr>
          <p:nvPr/>
        </p:nvSpPr>
        <p:spPr bwMode="auto">
          <a:xfrm>
            <a:off x="397393" y="2133600"/>
            <a:ext cx="61087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7" name="Freeform 26"/>
          <p:cNvSpPr>
            <a:spLocks/>
          </p:cNvSpPr>
          <p:nvPr/>
        </p:nvSpPr>
        <p:spPr bwMode="auto">
          <a:xfrm>
            <a:off x="4953000" y="4267200"/>
            <a:ext cx="14859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3" name="Text Placeholder 2"/>
          <p:cNvSpPr>
            <a:spLocks noGrp="1"/>
          </p:cNvSpPr>
          <p:nvPr>
            <p:ph type="body" idx="1"/>
          </p:nvPr>
        </p:nvSpPr>
        <p:spPr>
          <a:xfrm>
            <a:off x="765812" y="1351672"/>
            <a:ext cx="6194552"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7" name="Rectangle 6"/>
          <p:cNvSpPr/>
          <p:nvPr/>
        </p:nvSpPr>
        <p:spPr>
          <a:xfrm>
            <a:off x="393423" y="402266"/>
            <a:ext cx="92125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765809" y="512064"/>
            <a:ext cx="8836152"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402501" y="680477"/>
            <a:ext cx="29718"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45368" y="680477"/>
            <a:ext cx="29718"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85822" y="680477"/>
            <a:ext cx="990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ectangle 10"/>
          <p:cNvSpPr/>
          <p:nvPr/>
        </p:nvSpPr>
        <p:spPr>
          <a:xfrm flipH="1">
            <a:off x="516428" y="680477"/>
            <a:ext cx="990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42186" y="680477"/>
            <a:ext cx="3962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512064"/>
            <a:ext cx="89154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03039" y="1770503"/>
            <a:ext cx="437515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043289" y="1770503"/>
            <a:ext cx="437515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1/11/2011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6"/>
            <a:ext cx="9606003"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546893" y="512064"/>
            <a:ext cx="84201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95301" y="1809750"/>
            <a:ext cx="4376870"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032112" y="1809750"/>
            <a:ext cx="4378590"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95301" y="2459037"/>
            <a:ext cx="4376870"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032112" y="2459037"/>
            <a:ext cx="4378590"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1/11/2011</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16" name="Rectangle 15"/>
          <p:cNvSpPr/>
          <p:nvPr/>
        </p:nvSpPr>
        <p:spPr>
          <a:xfrm>
            <a:off x="95107" y="680477"/>
            <a:ext cx="4953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51247" y="680477"/>
            <a:ext cx="29718"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30606" y="680477"/>
            <a:ext cx="990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9" name="Rectangle 18"/>
          <p:cNvSpPr/>
          <p:nvPr/>
        </p:nvSpPr>
        <p:spPr>
          <a:xfrm>
            <a:off x="0" y="680477"/>
            <a:ext cx="990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62252" y="680477"/>
            <a:ext cx="29718"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205119" y="680477"/>
            <a:ext cx="29718"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45573" y="680477"/>
            <a:ext cx="990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9" name="Rectangle 28"/>
          <p:cNvSpPr/>
          <p:nvPr/>
        </p:nvSpPr>
        <p:spPr>
          <a:xfrm flipH="1">
            <a:off x="276180" y="680477"/>
            <a:ext cx="990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301937" y="680477"/>
            <a:ext cx="3962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90600" y="512064"/>
            <a:ext cx="84201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1/11/2011</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1/11/2011</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2950" y="273050"/>
            <a:ext cx="89154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742950" y="1435100"/>
            <a:ext cx="272415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714750" y="1435100"/>
            <a:ext cx="59436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1/11/2011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98701" y="2"/>
            <a:ext cx="950976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cxnSp>
        <p:nvCxnSpPr>
          <p:cNvPr id="9" name="Straight Connector 8"/>
          <p:cNvCxnSpPr/>
          <p:nvPr/>
        </p:nvCxnSpPr>
        <p:spPr>
          <a:xfrm flipV="1">
            <a:off x="393462" y="1885028"/>
            <a:ext cx="9514508"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9229664" y="1213848"/>
            <a:ext cx="132763" cy="139173"/>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90600" y="441252"/>
            <a:ext cx="74295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98701" y="1893781"/>
            <a:ext cx="9509760" cy="4960144"/>
          </a:xfrm>
          <a:solidFill>
            <a:schemeClr val="bg2"/>
          </a:solidFill>
        </p:spPr>
        <p:txBody>
          <a:bodyPr/>
          <a:lstStyle>
            <a:lvl1pPr marL="0" indent="0">
              <a:buNone/>
              <a:defRPr sz="3200"/>
            </a:lvl1pPr>
            <a:extLst/>
          </a:lstStyle>
          <a:p>
            <a:r>
              <a:rPr kumimoji="0" lang="en-US" dirty="0" smtClean="0"/>
              <a:t>Click icon to add picture</a:t>
            </a:r>
            <a:endParaRPr kumimoji="0" lang="en-US" dirty="0"/>
          </a:p>
        </p:txBody>
      </p:sp>
      <p:sp>
        <p:nvSpPr>
          <p:cNvPr id="4" name="Text Placeholder 3"/>
          <p:cNvSpPr>
            <a:spLocks noGrp="1"/>
          </p:cNvSpPr>
          <p:nvPr>
            <p:ph type="body" sz="half" idx="2"/>
          </p:nvPr>
        </p:nvSpPr>
        <p:spPr bwMode="grayWhite">
          <a:xfrm>
            <a:off x="990600" y="1150144"/>
            <a:ext cx="74295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9394764" y="1366248"/>
            <a:ext cx="132763" cy="139173"/>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9018962" y="1469411"/>
            <a:ext cx="132763" cy="139173"/>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7016750" y="55499"/>
            <a:ext cx="2311400" cy="365125"/>
          </a:xfrm>
        </p:spPr>
        <p:txBody>
          <a:bodyPr/>
          <a:lstStyle>
            <a:extLst/>
          </a:lstStyle>
          <a:p>
            <a:fld id="{1D8BD707-D9CF-40AE-B4C6-C98DA3205C09}" type="datetimeFigureOut">
              <a:rPr lang="en-US" smtClean="0"/>
              <a:pPr/>
              <a:t>1/11/2011</a:t>
            </a:fld>
            <a:endParaRPr lang="en-US" dirty="0"/>
          </a:p>
        </p:txBody>
      </p:sp>
      <p:sp>
        <p:nvSpPr>
          <p:cNvPr id="6" name="Footer Placeholder 5"/>
          <p:cNvSpPr>
            <a:spLocks noGrp="1"/>
          </p:cNvSpPr>
          <p:nvPr>
            <p:ph type="ftr" sz="quarter" idx="11"/>
          </p:nvPr>
        </p:nvSpPr>
        <p:spPr>
          <a:xfrm>
            <a:off x="990600" y="55499"/>
            <a:ext cx="6026150" cy="365125"/>
          </a:xfrm>
        </p:spPr>
        <p:txBody>
          <a:bodyPr/>
          <a:lstStyle>
            <a:extLst/>
          </a:lstStyle>
          <a:p>
            <a:endParaRPr lang="en-US" dirty="0"/>
          </a:p>
        </p:txBody>
      </p:sp>
      <p:sp>
        <p:nvSpPr>
          <p:cNvPr id="7" name="Slide Number Placeholder 6"/>
          <p:cNvSpPr>
            <a:spLocks noGrp="1"/>
          </p:cNvSpPr>
          <p:nvPr>
            <p:ph type="sldNum" sz="quarter" idx="12"/>
          </p:nvPr>
        </p:nvSpPr>
        <p:spPr>
          <a:xfrm>
            <a:off x="9328150" y="55499"/>
            <a:ext cx="495300" cy="365125"/>
          </a:xfrm>
        </p:spPr>
        <p:txBody>
          <a:bodyPr/>
          <a:lstStyle>
            <a:extLst/>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2" name="Rectangle 11"/>
          <p:cNvSpPr/>
          <p:nvPr/>
        </p:nvSpPr>
        <p:spPr>
          <a:xfrm>
            <a:off x="335356" y="680477"/>
            <a:ext cx="4953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91496" y="680477"/>
            <a:ext cx="29718"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70855" y="680477"/>
            <a:ext cx="9906"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240249" y="680477"/>
            <a:ext cx="9906"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90600" y="512064"/>
            <a:ext cx="84201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90600" y="1783560"/>
            <a:ext cx="84201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7016750" y="6416677"/>
            <a:ext cx="2311400" cy="365125"/>
          </a:xfrm>
          <a:prstGeom prst="rect">
            <a:avLst/>
          </a:prstGeom>
        </p:spPr>
        <p:txBody>
          <a:bodyPr vert="horz" anchor="b"/>
          <a:lstStyle>
            <a:lvl1pPr algn="l" eaLnBrk="1" latinLnBrk="0" hangingPunct="1">
              <a:defRPr kumimoji="0" sz="1100">
                <a:solidFill>
                  <a:schemeClr val="tx2"/>
                </a:solidFill>
              </a:defRPr>
            </a:lvl1pPr>
            <a:extLst/>
          </a:lstStyle>
          <a:p>
            <a:fld id="{1D8BD707-D9CF-40AE-B4C6-C98DA3205C09}" type="datetimeFigureOut">
              <a:rPr lang="en-US" smtClean="0"/>
              <a:pPr/>
              <a:t>1/11/2011</a:t>
            </a:fld>
            <a:endParaRPr lang="en-US" dirty="0"/>
          </a:p>
        </p:txBody>
      </p:sp>
      <p:sp>
        <p:nvSpPr>
          <p:cNvPr id="3" name="Footer Placeholder 2"/>
          <p:cNvSpPr>
            <a:spLocks noGrp="1"/>
          </p:cNvSpPr>
          <p:nvPr>
            <p:ph type="ftr" sz="quarter" idx="3"/>
          </p:nvPr>
        </p:nvSpPr>
        <p:spPr>
          <a:xfrm>
            <a:off x="990600" y="6416677"/>
            <a:ext cx="6026150" cy="365125"/>
          </a:xfrm>
          <a:prstGeom prst="rect">
            <a:avLst/>
          </a:prstGeom>
        </p:spPr>
        <p:txBody>
          <a:bodyPr vert="horz" anchor="b"/>
          <a:lstStyle>
            <a:lvl1pPr algn="r" eaLnBrk="1" latinLnBrk="0" hangingPunct="1">
              <a:defRPr kumimoji="0" sz="1100">
                <a:solidFill>
                  <a:schemeClr val="tx2"/>
                </a:solidFill>
              </a:defRPr>
            </a:lvl1pPr>
            <a:extLst/>
          </a:lstStyle>
          <a:p>
            <a:endParaRPr lang="en-US" dirty="0"/>
          </a:p>
        </p:txBody>
      </p:sp>
      <p:sp>
        <p:nvSpPr>
          <p:cNvPr id="23" name="Slide Number Placeholder 22"/>
          <p:cNvSpPr>
            <a:spLocks noGrp="1"/>
          </p:cNvSpPr>
          <p:nvPr>
            <p:ph type="sldNum" sz="quarter" idx="4"/>
          </p:nvPr>
        </p:nvSpPr>
        <p:spPr>
          <a:xfrm>
            <a:off x="9328150" y="6416677"/>
            <a:ext cx="495300" cy="365125"/>
          </a:xfrm>
          <a:prstGeom prst="rect">
            <a:avLst/>
          </a:prstGeom>
        </p:spPr>
        <p:txBody>
          <a:bodyPr vert="horz" anchor="b"/>
          <a:lstStyle>
            <a:lvl1pPr algn="l" eaLnBrk="1" latinLnBrk="0" hangingPunct="1">
              <a:defRPr kumimoji="0" sz="1200">
                <a:solidFill>
                  <a:schemeClr val="tx2"/>
                </a:solidFill>
              </a:defRPr>
            </a:lvl1pPr>
            <a:extLst/>
          </a:lstStyle>
          <a:p>
            <a:fld id="{B6F15528-21DE-4FAA-801E-634DDDAF4B2B}"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4.gif"/><Relationship Id="rId4" Type="http://schemas.openxmlformats.org/officeDocument/2006/relationships/image" Target="../media/image13.jpeg"/></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4400" dirty="0" smtClean="0"/>
              <a:t>EVERSHOLT LOWER SCHOOL</a:t>
            </a:r>
            <a:endParaRPr lang="en-GB" sz="4400" dirty="0"/>
          </a:p>
        </p:txBody>
      </p:sp>
      <p:sp>
        <p:nvSpPr>
          <p:cNvPr id="3" name="Subtitle 2"/>
          <p:cNvSpPr>
            <a:spLocks noGrp="1"/>
          </p:cNvSpPr>
          <p:nvPr>
            <p:ph type="subTitle" idx="1"/>
          </p:nvPr>
        </p:nvSpPr>
        <p:spPr/>
        <p:txBody>
          <a:bodyPr/>
          <a:lstStyle/>
          <a:p>
            <a:r>
              <a:rPr lang="en-GB" sz="2800" dirty="0" smtClean="0">
                <a:effectLst>
                  <a:glow rad="63500">
                    <a:schemeClr val="accent5">
                      <a:satMod val="175000"/>
                      <a:alpha val="40000"/>
                    </a:schemeClr>
                  </a:glow>
                </a:effectLst>
              </a:rPr>
              <a:t>Information Evening</a:t>
            </a:r>
          </a:p>
          <a:p>
            <a:r>
              <a:rPr lang="en-GB" sz="2800" dirty="0" smtClean="0">
                <a:effectLst>
                  <a:glow rad="63500">
                    <a:schemeClr val="accent5">
                      <a:satMod val="175000"/>
                      <a:alpha val="40000"/>
                    </a:schemeClr>
                  </a:glow>
                </a:effectLst>
              </a:rPr>
              <a:t>3</a:t>
            </a:r>
            <a:r>
              <a:rPr lang="en-GB" sz="2800" baseline="30000" dirty="0" smtClean="0">
                <a:effectLst>
                  <a:glow rad="63500">
                    <a:schemeClr val="accent5">
                      <a:satMod val="175000"/>
                      <a:alpha val="40000"/>
                    </a:schemeClr>
                  </a:glow>
                </a:effectLst>
              </a:rPr>
              <a:t>rd</a:t>
            </a:r>
            <a:r>
              <a:rPr lang="en-GB" sz="2800" dirty="0" smtClean="0">
                <a:effectLst>
                  <a:glow rad="63500">
                    <a:schemeClr val="accent5">
                      <a:satMod val="175000"/>
                      <a:alpha val="40000"/>
                    </a:schemeClr>
                  </a:glow>
                </a:effectLst>
              </a:rPr>
              <a:t> November 2010</a:t>
            </a:r>
          </a:p>
          <a:p>
            <a:endParaRPr lang="en-GB" dirty="0" smtClean="0"/>
          </a:p>
          <a:p>
            <a:endParaRPr lang="en-GB" dirty="0"/>
          </a:p>
        </p:txBody>
      </p:sp>
      <p:grpSp>
        <p:nvGrpSpPr>
          <p:cNvPr id="10" name="Group 9"/>
          <p:cNvGrpSpPr/>
          <p:nvPr/>
        </p:nvGrpSpPr>
        <p:grpSpPr>
          <a:xfrm>
            <a:off x="8085365" y="0"/>
            <a:ext cx="1820636" cy="1888066"/>
            <a:chOff x="3810000" y="762000"/>
            <a:chExt cx="1680586" cy="1888066"/>
          </a:xfrm>
        </p:grpSpPr>
        <p:sp>
          <p:nvSpPr>
            <p:cNvPr id="8" name="Oval 7"/>
            <p:cNvSpPr/>
            <p:nvPr/>
          </p:nvSpPr>
          <p:spPr>
            <a:xfrm>
              <a:off x="4495800" y="1752600"/>
              <a:ext cx="457200" cy="6096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Oval 8"/>
            <p:cNvSpPr/>
            <p:nvPr/>
          </p:nvSpPr>
          <p:spPr>
            <a:xfrm>
              <a:off x="4724400" y="1447800"/>
              <a:ext cx="457200" cy="6096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5"/>
            <p:cNvSpPr/>
            <p:nvPr/>
          </p:nvSpPr>
          <p:spPr>
            <a:xfrm>
              <a:off x="4038600" y="1143000"/>
              <a:ext cx="1219200" cy="381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5" name="Picture 4" descr="ELS-Transparent.png"/>
            <p:cNvPicPr>
              <a:picLocks noChangeAspect="1"/>
            </p:cNvPicPr>
            <p:nvPr/>
          </p:nvPicPr>
          <p:blipFill>
            <a:blip r:embed="rId3" cstate="print"/>
            <a:stretch>
              <a:fillRect/>
            </a:stretch>
          </p:blipFill>
          <p:spPr>
            <a:xfrm>
              <a:off x="3810000" y="762000"/>
              <a:ext cx="1680586" cy="1888066"/>
            </a:xfrm>
            <a:prstGeom prst="rect">
              <a:avLst/>
            </a:prstGeom>
          </p:spPr>
        </p:pic>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6064" y="3694176"/>
            <a:ext cx="8420100" cy="2791968"/>
          </a:xfrm>
        </p:spPr>
        <p:txBody>
          <a:bodyPr/>
          <a:lstStyle/>
          <a:p>
            <a:pPr algn="ctr"/>
            <a:r>
              <a:rPr lang="en-GB" sz="3600" dirty="0" smtClean="0">
                <a:effectLst/>
              </a:rPr>
              <a:t>What is </a:t>
            </a:r>
            <a:r>
              <a:rPr lang="en-GB" sz="8000" dirty="0" smtClean="0">
                <a:effectLst>
                  <a:glow rad="63500">
                    <a:schemeClr val="accent5">
                      <a:satMod val="175000"/>
                      <a:alpha val="40000"/>
                    </a:schemeClr>
                  </a:glow>
                </a:effectLst>
              </a:rPr>
              <a:t/>
            </a:r>
            <a:br>
              <a:rPr lang="en-GB" sz="8000" dirty="0" smtClean="0">
                <a:effectLst>
                  <a:glow rad="63500">
                    <a:schemeClr val="accent5">
                      <a:satMod val="175000"/>
                      <a:alpha val="40000"/>
                    </a:schemeClr>
                  </a:glow>
                </a:effectLst>
              </a:rPr>
            </a:br>
            <a:r>
              <a:rPr lang="en-GB" sz="8000" dirty="0" smtClean="0">
                <a:effectLst>
                  <a:reflection blurRad="6350" stA="50000" endA="300" endPos="50000" dist="60007" dir="5400000" sy="-100000" algn="bl" rotWithShape="0"/>
                </a:effectLst>
              </a:rPr>
              <a:t>Creativity?</a:t>
            </a:r>
            <a:endParaRPr lang="en-GB" sz="8000" dirty="0">
              <a:effectLst>
                <a:reflection blurRad="6350" stA="50000" endA="300" endPos="50000" dist="60007" dir="5400000" sy="-100000" algn="bl" rotWithShape="0"/>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is Creativity seen as so vital?</a:t>
            </a:r>
            <a:endParaRPr lang="en-GB" dirty="0"/>
          </a:p>
        </p:txBody>
      </p:sp>
      <p:sp>
        <p:nvSpPr>
          <p:cNvPr id="3" name="Content Placeholder 2"/>
          <p:cNvSpPr>
            <a:spLocks noGrp="1"/>
          </p:cNvSpPr>
          <p:nvPr>
            <p:ph idx="1"/>
          </p:nvPr>
        </p:nvSpPr>
        <p:spPr/>
        <p:txBody>
          <a:bodyPr>
            <a:normAutofit/>
          </a:bodyPr>
          <a:lstStyle/>
          <a:p>
            <a:r>
              <a:rPr lang="en-GB" dirty="0" smtClean="0"/>
              <a:t>Creativity improves pupils' self-esteem, motivation and achievement</a:t>
            </a:r>
          </a:p>
          <a:p>
            <a:pPr lvl="1"/>
            <a:endParaRPr lang="en-GB" dirty="0" smtClean="0"/>
          </a:p>
          <a:p>
            <a:r>
              <a:rPr lang="en-GB" dirty="0" smtClean="0"/>
              <a:t>Creative pupils lead richer lives</a:t>
            </a:r>
          </a:p>
          <a:p>
            <a:endParaRPr lang="en-GB" dirty="0" smtClean="0"/>
          </a:p>
          <a:p>
            <a:r>
              <a:rPr lang="en-GB" dirty="0" smtClean="0"/>
              <a:t>Creativity prepares pupils for life: an important aim of the national curriculum</a:t>
            </a:r>
          </a:p>
          <a:p>
            <a:endParaRPr lang="en-GB" dirty="0" smtClean="0"/>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Higher Order Thinking</a:t>
            </a:r>
            <a:endParaRPr lang="en-GB" dirty="0"/>
          </a:p>
        </p:txBody>
      </p:sp>
      <p:sp>
        <p:nvSpPr>
          <p:cNvPr id="3" name="Content Placeholder 2"/>
          <p:cNvSpPr>
            <a:spLocks noGrp="1"/>
          </p:cNvSpPr>
          <p:nvPr>
            <p:ph idx="1"/>
          </p:nvPr>
        </p:nvSpPr>
        <p:spPr>
          <a:xfrm>
            <a:off x="4540250" y="1524000"/>
            <a:ext cx="4870450" cy="4419600"/>
          </a:xfrm>
        </p:spPr>
        <p:txBody>
          <a:bodyPr>
            <a:normAutofit fontScale="92500"/>
          </a:bodyPr>
          <a:lstStyle/>
          <a:p>
            <a:r>
              <a:rPr lang="en-GB" sz="2600" dirty="0" smtClean="0"/>
              <a:t>Best practise in Gifted &amp; Talented Teaching is to encourage higher order thinking and skills</a:t>
            </a:r>
          </a:p>
          <a:p>
            <a:endParaRPr lang="en-GB" sz="2600" dirty="0" smtClean="0"/>
          </a:p>
          <a:p>
            <a:endParaRPr lang="en-GB" sz="2600" dirty="0" smtClean="0"/>
          </a:p>
          <a:p>
            <a:r>
              <a:rPr lang="en-GB" sz="2600" dirty="0" smtClean="0"/>
              <a:t>“Placing creativity at the heart of G&amp;T education - raising aspirations and promoting creative and divergent thinking amongst your learners” </a:t>
            </a:r>
            <a:r>
              <a:rPr lang="en-GB" sz="1700" dirty="0" smtClean="0"/>
              <a:t>Zoe Elder, G&amp;T Learning Manager, Somerset</a:t>
            </a:r>
          </a:p>
          <a:p>
            <a:endParaRPr lang="en-GB" dirty="0" smtClean="0"/>
          </a:p>
          <a:p>
            <a:endParaRPr lang="en-GB" dirty="0" smtClean="0"/>
          </a:p>
          <a:p>
            <a:endParaRPr lang="en-GB" dirty="0" smtClean="0"/>
          </a:p>
          <a:p>
            <a:endParaRPr lang="en-GB" dirty="0"/>
          </a:p>
        </p:txBody>
      </p:sp>
      <p:pic>
        <p:nvPicPr>
          <p:cNvPr id="4" name="Picture 3" descr="blooms_taxonomy.jpg"/>
          <p:cNvPicPr>
            <a:picLocks noChangeAspect="1"/>
          </p:cNvPicPr>
          <p:nvPr/>
        </p:nvPicPr>
        <p:blipFill>
          <a:blip r:embed="rId3" cstate="print"/>
          <a:stretch>
            <a:fillRect/>
          </a:stretch>
        </p:blipFill>
        <p:spPr>
          <a:xfrm>
            <a:off x="990600" y="1685865"/>
            <a:ext cx="3237659" cy="3581522"/>
          </a:xfrm>
          <a:prstGeom prst="rect">
            <a:avLst/>
          </a:prstGeom>
          <a:ln>
            <a:noFill/>
          </a:ln>
          <a:effectLst>
            <a:reflection blurRad="6350" stA="50000" endA="300" endPos="38500" dist="508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 name="Group 42"/>
          <p:cNvGrpSpPr/>
          <p:nvPr/>
        </p:nvGrpSpPr>
        <p:grpSpPr>
          <a:xfrm>
            <a:off x="1027881" y="1676402"/>
            <a:ext cx="7578623" cy="3239729"/>
            <a:chOff x="948812" y="1676400"/>
            <a:chExt cx="6995652" cy="3239729"/>
          </a:xfrm>
        </p:grpSpPr>
        <p:cxnSp>
          <p:nvCxnSpPr>
            <p:cNvPr id="20" name="Straight Connector 19"/>
            <p:cNvCxnSpPr>
              <a:stCxn id="6" idx="3"/>
            </p:cNvCxnSpPr>
            <p:nvPr/>
          </p:nvCxnSpPr>
          <p:spPr>
            <a:xfrm flipV="1">
              <a:off x="3495367" y="2812026"/>
              <a:ext cx="909485" cy="737421"/>
            </a:xfrm>
            <a:prstGeom prst="line">
              <a:avLst/>
            </a:prstGeom>
          </p:spPr>
          <p:style>
            <a:lnRef idx="3">
              <a:schemeClr val="accent5"/>
            </a:lnRef>
            <a:fillRef idx="0">
              <a:schemeClr val="accent5"/>
            </a:fillRef>
            <a:effectRef idx="2">
              <a:schemeClr val="accent5"/>
            </a:effectRef>
            <a:fontRef idx="minor">
              <a:schemeClr val="tx1"/>
            </a:fontRef>
          </p:style>
        </p:cxnSp>
        <p:cxnSp>
          <p:nvCxnSpPr>
            <p:cNvPr id="22" name="Straight Connector 21"/>
            <p:cNvCxnSpPr>
              <a:stCxn id="10" idx="0"/>
              <a:endCxn id="14" idx="2"/>
            </p:cNvCxnSpPr>
            <p:nvPr/>
          </p:nvCxnSpPr>
          <p:spPr>
            <a:xfrm rot="5400000" flipH="1" flipV="1">
              <a:off x="4886632" y="4193458"/>
              <a:ext cx="324466" cy="481780"/>
            </a:xfrm>
            <a:prstGeom prst="line">
              <a:avLst/>
            </a:prstGeom>
          </p:spPr>
          <p:style>
            <a:lnRef idx="3">
              <a:schemeClr val="accent5"/>
            </a:lnRef>
            <a:fillRef idx="0">
              <a:schemeClr val="accent5"/>
            </a:fillRef>
            <a:effectRef idx="2">
              <a:schemeClr val="accent5"/>
            </a:effectRef>
            <a:fontRef idx="minor">
              <a:schemeClr val="tx1"/>
            </a:fontRef>
          </p:style>
        </p:cxnSp>
        <p:cxnSp>
          <p:nvCxnSpPr>
            <p:cNvPr id="23" name="Straight Connector 22"/>
            <p:cNvCxnSpPr>
              <a:stCxn id="14" idx="0"/>
            </p:cNvCxnSpPr>
            <p:nvPr/>
          </p:nvCxnSpPr>
          <p:spPr>
            <a:xfrm rot="5400000" flipH="1" flipV="1">
              <a:off x="5247968" y="3433917"/>
              <a:ext cx="280218" cy="196645"/>
            </a:xfrm>
            <a:prstGeom prst="line">
              <a:avLst/>
            </a:prstGeom>
          </p:spPr>
          <p:style>
            <a:lnRef idx="3">
              <a:schemeClr val="accent5"/>
            </a:lnRef>
            <a:fillRef idx="0">
              <a:schemeClr val="accent5"/>
            </a:fillRef>
            <a:effectRef idx="2">
              <a:schemeClr val="accent5"/>
            </a:effectRef>
            <a:fontRef idx="minor">
              <a:schemeClr val="tx1"/>
            </a:fontRef>
          </p:style>
        </p:cxnSp>
        <p:cxnSp>
          <p:nvCxnSpPr>
            <p:cNvPr id="24" name="Straight Connector 23"/>
            <p:cNvCxnSpPr/>
            <p:nvPr/>
          </p:nvCxnSpPr>
          <p:spPr>
            <a:xfrm>
              <a:off x="5319252" y="1986116"/>
              <a:ext cx="309716" cy="245807"/>
            </a:xfrm>
            <a:prstGeom prst="line">
              <a:avLst/>
            </a:prstGeom>
          </p:spPr>
          <p:style>
            <a:lnRef idx="3">
              <a:schemeClr val="accent5"/>
            </a:lnRef>
            <a:fillRef idx="0">
              <a:schemeClr val="accent5"/>
            </a:fillRef>
            <a:effectRef idx="2">
              <a:schemeClr val="accent5"/>
            </a:effectRef>
            <a:fontRef idx="minor">
              <a:schemeClr val="tx1"/>
            </a:fontRef>
          </p:style>
        </p:cxnSp>
        <p:cxnSp>
          <p:nvCxnSpPr>
            <p:cNvPr id="31" name="Straight Connector 30"/>
            <p:cNvCxnSpPr>
              <a:stCxn id="12" idx="3"/>
            </p:cNvCxnSpPr>
            <p:nvPr/>
          </p:nvCxnSpPr>
          <p:spPr>
            <a:xfrm>
              <a:off x="3927987" y="2595718"/>
              <a:ext cx="476865" cy="216308"/>
            </a:xfrm>
            <a:prstGeom prst="line">
              <a:avLst/>
            </a:prstGeom>
          </p:spPr>
          <p:style>
            <a:lnRef idx="3">
              <a:schemeClr val="accent5"/>
            </a:lnRef>
            <a:fillRef idx="0">
              <a:schemeClr val="accent5"/>
            </a:fillRef>
            <a:effectRef idx="2">
              <a:schemeClr val="accent5"/>
            </a:effectRef>
            <a:fontRef idx="minor">
              <a:schemeClr val="tx1"/>
            </a:fontRef>
          </p:style>
        </p:cxnSp>
        <p:cxnSp>
          <p:nvCxnSpPr>
            <p:cNvPr id="35" name="Straight Connector 34"/>
            <p:cNvCxnSpPr>
              <a:endCxn id="6" idx="1"/>
            </p:cNvCxnSpPr>
            <p:nvPr/>
          </p:nvCxnSpPr>
          <p:spPr>
            <a:xfrm rot="5400000" flipH="1" flipV="1">
              <a:off x="1548580" y="3731345"/>
              <a:ext cx="545691" cy="181897"/>
            </a:xfrm>
            <a:prstGeom prst="line">
              <a:avLst/>
            </a:prstGeom>
          </p:spPr>
          <p:style>
            <a:lnRef idx="3">
              <a:schemeClr val="accent5"/>
            </a:lnRef>
            <a:fillRef idx="0">
              <a:schemeClr val="accent5"/>
            </a:fillRef>
            <a:effectRef idx="2">
              <a:schemeClr val="accent5"/>
            </a:effectRef>
            <a:fontRef idx="minor">
              <a:schemeClr val="tx1"/>
            </a:fontRef>
          </p:style>
        </p:cxnSp>
        <p:cxnSp>
          <p:nvCxnSpPr>
            <p:cNvPr id="37" name="Straight Connector 36"/>
            <p:cNvCxnSpPr>
              <a:stCxn id="6" idx="2"/>
              <a:endCxn id="9" idx="0"/>
            </p:cNvCxnSpPr>
            <p:nvPr/>
          </p:nvCxnSpPr>
          <p:spPr>
            <a:xfrm rot="16200000" flipH="1">
              <a:off x="2777613" y="3775587"/>
              <a:ext cx="191729" cy="339213"/>
            </a:xfrm>
            <a:prstGeom prst="line">
              <a:avLst/>
            </a:prstGeom>
          </p:spPr>
          <p:style>
            <a:lnRef idx="3">
              <a:schemeClr val="accent5"/>
            </a:lnRef>
            <a:fillRef idx="0">
              <a:schemeClr val="accent5"/>
            </a:fillRef>
            <a:effectRef idx="2">
              <a:schemeClr val="accent5"/>
            </a:effectRef>
            <a:fontRef idx="minor">
              <a:schemeClr val="tx1"/>
            </a:fontRef>
          </p:style>
        </p:cxnSp>
        <p:cxnSp>
          <p:nvCxnSpPr>
            <p:cNvPr id="42" name="Straight Connector 41"/>
            <p:cNvCxnSpPr>
              <a:endCxn id="10" idx="0"/>
            </p:cNvCxnSpPr>
            <p:nvPr/>
          </p:nvCxnSpPr>
          <p:spPr>
            <a:xfrm>
              <a:off x="3829665" y="4316361"/>
              <a:ext cx="978310" cy="280220"/>
            </a:xfrm>
            <a:prstGeom prst="line">
              <a:avLst/>
            </a:prstGeom>
          </p:spPr>
          <p:style>
            <a:lnRef idx="3">
              <a:schemeClr val="accent5"/>
            </a:lnRef>
            <a:fillRef idx="0">
              <a:schemeClr val="accent5"/>
            </a:fillRef>
            <a:effectRef idx="2">
              <a:schemeClr val="accent5"/>
            </a:effectRef>
            <a:fontRef idx="minor">
              <a:schemeClr val="tx1"/>
            </a:fontRef>
          </p:style>
        </p:cxnSp>
        <p:cxnSp>
          <p:nvCxnSpPr>
            <p:cNvPr id="44" name="Straight Connector 43"/>
            <p:cNvCxnSpPr>
              <a:stCxn id="6" idx="3"/>
              <a:endCxn id="14" idx="1"/>
            </p:cNvCxnSpPr>
            <p:nvPr/>
          </p:nvCxnSpPr>
          <p:spPr>
            <a:xfrm>
              <a:off x="3495367" y="3549447"/>
              <a:ext cx="1002891" cy="422785"/>
            </a:xfrm>
            <a:prstGeom prst="line">
              <a:avLst/>
            </a:prstGeom>
          </p:spPr>
          <p:style>
            <a:lnRef idx="3">
              <a:schemeClr val="accent5"/>
            </a:lnRef>
            <a:fillRef idx="0">
              <a:schemeClr val="accent5"/>
            </a:fillRef>
            <a:effectRef idx="2">
              <a:schemeClr val="accent5"/>
            </a:effectRef>
            <a:fontRef idx="minor">
              <a:schemeClr val="tx1"/>
            </a:fontRef>
          </p:style>
        </p:cxnSp>
        <p:cxnSp>
          <p:nvCxnSpPr>
            <p:cNvPr id="47" name="Straight Connector 46"/>
            <p:cNvCxnSpPr>
              <a:endCxn id="14" idx="0"/>
            </p:cNvCxnSpPr>
            <p:nvPr/>
          </p:nvCxnSpPr>
          <p:spPr>
            <a:xfrm rot="10800000" flipV="1">
              <a:off x="5289756" y="3397046"/>
              <a:ext cx="2585883" cy="275301"/>
            </a:xfrm>
            <a:prstGeom prst="line">
              <a:avLst/>
            </a:prstGeom>
          </p:spPr>
          <p:style>
            <a:lnRef idx="3">
              <a:schemeClr val="accent5"/>
            </a:lnRef>
            <a:fillRef idx="0">
              <a:schemeClr val="accent5"/>
            </a:fillRef>
            <a:effectRef idx="2">
              <a:schemeClr val="accent5"/>
            </a:effectRef>
            <a:fontRef idx="minor">
              <a:schemeClr val="tx1"/>
            </a:fontRef>
          </p:style>
        </p:cxnSp>
        <p:cxnSp>
          <p:nvCxnSpPr>
            <p:cNvPr id="49" name="Straight Connector 48"/>
            <p:cNvCxnSpPr>
              <a:stCxn id="17" idx="2"/>
              <a:endCxn id="15" idx="0"/>
            </p:cNvCxnSpPr>
            <p:nvPr/>
          </p:nvCxnSpPr>
          <p:spPr>
            <a:xfrm rot="5400000">
              <a:off x="6533536" y="2576050"/>
              <a:ext cx="1750143" cy="452285"/>
            </a:xfrm>
            <a:prstGeom prst="line">
              <a:avLst/>
            </a:prstGeom>
          </p:spPr>
          <p:style>
            <a:lnRef idx="3">
              <a:schemeClr val="accent5"/>
            </a:lnRef>
            <a:fillRef idx="0">
              <a:schemeClr val="accent5"/>
            </a:fillRef>
            <a:effectRef idx="2">
              <a:schemeClr val="accent5"/>
            </a:effectRef>
            <a:fontRef idx="minor">
              <a:schemeClr val="tx1"/>
            </a:fontRef>
          </p:style>
        </p:cxnSp>
        <p:cxnSp>
          <p:nvCxnSpPr>
            <p:cNvPr id="52" name="Straight Connector 51"/>
            <p:cNvCxnSpPr>
              <a:endCxn id="16" idx="1"/>
            </p:cNvCxnSpPr>
            <p:nvPr/>
          </p:nvCxnSpPr>
          <p:spPr>
            <a:xfrm>
              <a:off x="6853084" y="2812026"/>
              <a:ext cx="299883" cy="265469"/>
            </a:xfrm>
            <a:prstGeom prst="line">
              <a:avLst/>
            </a:prstGeom>
          </p:spPr>
          <p:style>
            <a:lnRef idx="3">
              <a:schemeClr val="accent5"/>
            </a:lnRef>
            <a:fillRef idx="0">
              <a:schemeClr val="accent5"/>
            </a:fillRef>
            <a:effectRef idx="2">
              <a:schemeClr val="accent5"/>
            </a:effectRef>
            <a:fontRef idx="minor">
              <a:schemeClr val="tx1"/>
            </a:fontRef>
          </p:style>
        </p:cxnSp>
        <p:cxnSp>
          <p:nvCxnSpPr>
            <p:cNvPr id="57" name="Straight Connector 56"/>
            <p:cNvCxnSpPr>
              <a:stCxn id="11" idx="0"/>
              <a:endCxn id="8" idx="2"/>
            </p:cNvCxnSpPr>
            <p:nvPr/>
          </p:nvCxnSpPr>
          <p:spPr>
            <a:xfrm rot="5400000" flipH="1" flipV="1">
              <a:off x="678425" y="3401960"/>
              <a:ext cx="624351" cy="83577"/>
            </a:xfrm>
            <a:prstGeom prst="line">
              <a:avLst/>
            </a:prstGeom>
          </p:spPr>
          <p:style>
            <a:lnRef idx="3">
              <a:schemeClr val="accent5"/>
            </a:lnRef>
            <a:fillRef idx="0">
              <a:schemeClr val="accent5"/>
            </a:fillRef>
            <a:effectRef idx="2">
              <a:schemeClr val="accent5"/>
            </a:effectRef>
            <a:fontRef idx="minor">
              <a:schemeClr val="tx1"/>
            </a:fontRef>
          </p:style>
        </p:cxnSp>
        <p:cxnSp>
          <p:nvCxnSpPr>
            <p:cNvPr id="60" name="Straight Connector 59"/>
            <p:cNvCxnSpPr>
              <a:stCxn id="11" idx="0"/>
              <a:endCxn id="12" idx="1"/>
            </p:cNvCxnSpPr>
            <p:nvPr/>
          </p:nvCxnSpPr>
          <p:spPr>
            <a:xfrm rot="5400000" flipH="1" flipV="1">
              <a:off x="1066801" y="2477730"/>
              <a:ext cx="1160205" cy="1396182"/>
            </a:xfrm>
            <a:prstGeom prst="line">
              <a:avLst/>
            </a:prstGeom>
          </p:spPr>
          <p:style>
            <a:lnRef idx="3">
              <a:schemeClr val="accent5"/>
            </a:lnRef>
            <a:fillRef idx="0">
              <a:schemeClr val="accent5"/>
            </a:fillRef>
            <a:effectRef idx="2">
              <a:schemeClr val="accent5"/>
            </a:effectRef>
            <a:fontRef idx="minor">
              <a:schemeClr val="tx1"/>
            </a:fontRef>
          </p:style>
        </p:cxnSp>
        <p:cxnSp>
          <p:nvCxnSpPr>
            <p:cNvPr id="63" name="Straight Connector 62"/>
            <p:cNvCxnSpPr>
              <a:stCxn id="8" idx="3"/>
              <a:endCxn id="12" idx="1"/>
            </p:cNvCxnSpPr>
            <p:nvPr/>
          </p:nvCxnSpPr>
          <p:spPr>
            <a:xfrm flipV="1">
              <a:off x="1823885" y="2595718"/>
              <a:ext cx="521109" cy="235971"/>
            </a:xfrm>
            <a:prstGeom prst="line">
              <a:avLst/>
            </a:prstGeom>
          </p:spPr>
          <p:style>
            <a:lnRef idx="3">
              <a:schemeClr val="accent5"/>
            </a:lnRef>
            <a:fillRef idx="0">
              <a:schemeClr val="accent5"/>
            </a:fillRef>
            <a:effectRef idx="2">
              <a:schemeClr val="accent5"/>
            </a:effectRef>
            <a:fontRef idx="minor">
              <a:schemeClr val="tx1"/>
            </a:fontRef>
          </p:style>
        </p:cxnSp>
        <p:cxnSp>
          <p:nvCxnSpPr>
            <p:cNvPr id="66" name="Straight Connector 65"/>
            <p:cNvCxnSpPr>
              <a:stCxn id="8" idx="0"/>
              <a:endCxn id="5" idx="2"/>
            </p:cNvCxnSpPr>
            <p:nvPr/>
          </p:nvCxnSpPr>
          <p:spPr>
            <a:xfrm rot="5400000" flipH="1" flipV="1">
              <a:off x="1091383" y="2251587"/>
              <a:ext cx="221224" cy="339212"/>
            </a:xfrm>
            <a:prstGeom prst="line">
              <a:avLst/>
            </a:prstGeom>
          </p:spPr>
          <p:style>
            <a:lnRef idx="3">
              <a:schemeClr val="accent5"/>
            </a:lnRef>
            <a:fillRef idx="0">
              <a:schemeClr val="accent5"/>
            </a:fillRef>
            <a:effectRef idx="2">
              <a:schemeClr val="accent5"/>
            </a:effectRef>
            <a:fontRef idx="minor">
              <a:schemeClr val="tx1"/>
            </a:fontRef>
          </p:style>
        </p:cxnSp>
        <p:cxnSp>
          <p:nvCxnSpPr>
            <p:cNvPr id="69" name="Straight Connector 68"/>
            <p:cNvCxnSpPr>
              <a:stCxn id="5" idx="3"/>
              <a:endCxn id="7" idx="1"/>
            </p:cNvCxnSpPr>
            <p:nvPr/>
          </p:nvCxnSpPr>
          <p:spPr>
            <a:xfrm flipV="1">
              <a:off x="2163097" y="1774722"/>
              <a:ext cx="206476" cy="235976"/>
            </a:xfrm>
            <a:prstGeom prst="line">
              <a:avLst/>
            </a:prstGeom>
          </p:spPr>
          <p:style>
            <a:lnRef idx="3">
              <a:schemeClr val="accent5"/>
            </a:lnRef>
            <a:fillRef idx="0">
              <a:schemeClr val="accent5"/>
            </a:fillRef>
            <a:effectRef idx="2">
              <a:schemeClr val="accent5"/>
            </a:effectRef>
            <a:fontRef idx="minor">
              <a:schemeClr val="tx1"/>
            </a:fontRef>
          </p:style>
        </p:cxnSp>
        <p:cxnSp>
          <p:nvCxnSpPr>
            <p:cNvPr id="72" name="Straight Connector 71"/>
            <p:cNvCxnSpPr>
              <a:stCxn id="12" idx="3"/>
              <a:endCxn id="13" idx="1"/>
            </p:cNvCxnSpPr>
            <p:nvPr/>
          </p:nvCxnSpPr>
          <p:spPr>
            <a:xfrm flipV="1">
              <a:off x="3927987" y="1676400"/>
              <a:ext cx="722671" cy="919318"/>
            </a:xfrm>
            <a:prstGeom prst="line">
              <a:avLst/>
            </a:prstGeom>
          </p:spPr>
          <p:style>
            <a:lnRef idx="3">
              <a:schemeClr val="accent5"/>
            </a:lnRef>
            <a:fillRef idx="0">
              <a:schemeClr val="accent5"/>
            </a:fillRef>
            <a:effectRef idx="2">
              <a:schemeClr val="accent5"/>
            </a:effectRef>
            <a:fontRef idx="minor">
              <a:schemeClr val="tx1"/>
            </a:fontRef>
          </p:style>
        </p:cxnSp>
        <p:cxnSp>
          <p:nvCxnSpPr>
            <p:cNvPr id="75" name="Straight Connector 74"/>
            <p:cNvCxnSpPr/>
            <p:nvPr/>
          </p:nvCxnSpPr>
          <p:spPr>
            <a:xfrm rot="5400000">
              <a:off x="6803923" y="2054942"/>
              <a:ext cx="806245" cy="707922"/>
            </a:xfrm>
            <a:prstGeom prst="line">
              <a:avLst/>
            </a:prstGeom>
          </p:spPr>
          <p:style>
            <a:lnRef idx="3">
              <a:schemeClr val="accent5"/>
            </a:lnRef>
            <a:fillRef idx="0">
              <a:schemeClr val="accent5"/>
            </a:fillRef>
            <a:effectRef idx="2">
              <a:schemeClr val="accent5"/>
            </a:effectRef>
            <a:fontRef idx="minor">
              <a:schemeClr val="tx1"/>
            </a:fontRef>
          </p:style>
        </p:cxnSp>
        <p:cxnSp>
          <p:nvCxnSpPr>
            <p:cNvPr id="78" name="Straight Connector 77"/>
            <p:cNvCxnSpPr>
              <a:stCxn id="15" idx="0"/>
            </p:cNvCxnSpPr>
            <p:nvPr/>
          </p:nvCxnSpPr>
          <p:spPr>
            <a:xfrm rot="16200000" flipV="1">
              <a:off x="6585155" y="3079955"/>
              <a:ext cx="865238" cy="329380"/>
            </a:xfrm>
            <a:prstGeom prst="line">
              <a:avLst/>
            </a:prstGeom>
          </p:spPr>
          <p:style>
            <a:lnRef idx="3">
              <a:schemeClr val="accent5"/>
            </a:lnRef>
            <a:fillRef idx="0">
              <a:schemeClr val="accent5"/>
            </a:fillRef>
            <a:effectRef idx="2">
              <a:schemeClr val="accent5"/>
            </a:effectRef>
            <a:fontRef idx="minor">
              <a:schemeClr val="tx1"/>
            </a:fontRef>
          </p:style>
        </p:cxnSp>
        <p:cxnSp>
          <p:nvCxnSpPr>
            <p:cNvPr id="81" name="Straight Connector 80"/>
            <p:cNvCxnSpPr>
              <a:endCxn id="16" idx="2"/>
            </p:cNvCxnSpPr>
            <p:nvPr/>
          </p:nvCxnSpPr>
          <p:spPr>
            <a:xfrm flipV="1">
              <a:off x="5589640" y="3377378"/>
              <a:ext cx="2354824" cy="1538751"/>
            </a:xfrm>
            <a:prstGeom prst="line">
              <a:avLst/>
            </a:prstGeom>
          </p:spPr>
          <p:style>
            <a:lnRef idx="3">
              <a:schemeClr val="accent5"/>
            </a:lnRef>
            <a:fillRef idx="0">
              <a:schemeClr val="accent5"/>
            </a:fillRef>
            <a:effectRef idx="2">
              <a:schemeClr val="accent5"/>
            </a:effectRef>
            <a:fontRef idx="minor">
              <a:schemeClr val="tx1"/>
            </a:fontRef>
          </p:style>
        </p:cxnSp>
      </p:grpSp>
      <p:sp>
        <p:nvSpPr>
          <p:cNvPr id="2" name="Title 1"/>
          <p:cNvSpPr>
            <a:spLocks noGrp="1"/>
          </p:cNvSpPr>
          <p:nvPr>
            <p:ph type="title"/>
          </p:nvPr>
        </p:nvSpPr>
        <p:spPr/>
        <p:txBody>
          <a:bodyPr/>
          <a:lstStyle/>
          <a:p>
            <a:r>
              <a:rPr lang="en-GB" dirty="0" smtClean="0"/>
              <a:t>Seeing the “Whole Picture”</a:t>
            </a:r>
            <a:endParaRPr lang="en-GB" dirty="0"/>
          </a:p>
        </p:txBody>
      </p:sp>
      <p:sp>
        <p:nvSpPr>
          <p:cNvPr id="3" name="Content Placeholder 2"/>
          <p:cNvSpPr>
            <a:spLocks noGrp="1"/>
          </p:cNvSpPr>
          <p:nvPr>
            <p:ph idx="1"/>
          </p:nvPr>
        </p:nvSpPr>
        <p:spPr>
          <a:xfrm>
            <a:off x="990600" y="5592088"/>
            <a:ext cx="8420100" cy="1097760"/>
          </a:xfrm>
        </p:spPr>
        <p:txBody>
          <a:bodyPr>
            <a:normAutofit fontScale="55000" lnSpcReduction="20000"/>
          </a:bodyPr>
          <a:lstStyle/>
          <a:p>
            <a:pPr marL="92075" indent="-23813">
              <a:buNone/>
            </a:pPr>
            <a:r>
              <a:rPr lang="en-GB" dirty="0" smtClean="0"/>
              <a:t>Try to avoid over-compartmentalised teaching. If pupils see ‘the whole picture’ and are helped to recognise relationships and patterns in their learning, they will gain a deeper understanding.</a:t>
            </a:r>
          </a:p>
          <a:p>
            <a:pPr algn="just">
              <a:buNone/>
            </a:pPr>
            <a:r>
              <a:rPr lang="en-GB" dirty="0" smtClean="0"/>
              <a:t>						National Curriculum Handbook</a:t>
            </a:r>
          </a:p>
          <a:p>
            <a:pPr>
              <a:buNone/>
            </a:pPr>
            <a:endParaRPr lang="en-GB" dirty="0" smtClean="0"/>
          </a:p>
          <a:p>
            <a:endParaRPr lang="en-GB" dirty="0"/>
          </a:p>
        </p:txBody>
      </p:sp>
      <p:sp>
        <p:nvSpPr>
          <p:cNvPr id="5" name="Rounded Rectangle 4"/>
          <p:cNvSpPr/>
          <p:nvPr/>
        </p:nvSpPr>
        <p:spPr>
          <a:xfrm>
            <a:off x="628448" y="1710816"/>
            <a:ext cx="1714909" cy="599767"/>
          </a:xfrm>
          <a:prstGeom prst="roundRect">
            <a:avLst/>
          </a:prstGeom>
          <a:solidFill>
            <a:schemeClr val="tx1">
              <a:lumMod val="65000"/>
            </a:schemeClr>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GB" sz="1100" dirty="0" smtClean="0">
                <a:latin typeface="Calibri" pitchFamily="34" charset="0"/>
                <a:cs typeface="Calibri" pitchFamily="34" charset="0"/>
              </a:rPr>
              <a:t>Personal, Social &amp; Health Education</a:t>
            </a:r>
            <a:endParaRPr lang="en-GB" sz="1100" dirty="0">
              <a:latin typeface="Calibri" pitchFamily="34" charset="0"/>
              <a:cs typeface="Calibri" pitchFamily="34" charset="0"/>
            </a:endParaRPr>
          </a:p>
        </p:txBody>
      </p:sp>
      <p:sp>
        <p:nvSpPr>
          <p:cNvPr id="6" name="Rounded Rectangle 5"/>
          <p:cNvSpPr/>
          <p:nvPr/>
        </p:nvSpPr>
        <p:spPr>
          <a:xfrm>
            <a:off x="2071741" y="3249564"/>
            <a:ext cx="1714909" cy="599767"/>
          </a:xfrm>
          <a:prstGeom prst="roundRect">
            <a:avLst/>
          </a:prstGeom>
          <a:solidFill>
            <a:schemeClr val="accent3">
              <a:lumMod val="75000"/>
            </a:schemeClr>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GB" sz="1100" dirty="0" smtClean="0">
                <a:latin typeface="Calibri" pitchFamily="34" charset="0"/>
                <a:cs typeface="Calibri" pitchFamily="34" charset="0"/>
              </a:rPr>
              <a:t>Science</a:t>
            </a:r>
            <a:endParaRPr lang="en-GB" sz="1100" dirty="0">
              <a:latin typeface="Calibri" pitchFamily="34" charset="0"/>
              <a:cs typeface="Calibri" pitchFamily="34" charset="0"/>
            </a:endParaRPr>
          </a:p>
        </p:txBody>
      </p:sp>
      <p:sp>
        <p:nvSpPr>
          <p:cNvPr id="7" name="Rounded Rectangle 6"/>
          <p:cNvSpPr/>
          <p:nvPr/>
        </p:nvSpPr>
        <p:spPr>
          <a:xfrm>
            <a:off x="2567039" y="1474840"/>
            <a:ext cx="1714909" cy="599767"/>
          </a:xfrm>
          <a:prstGeom prst="roundRect">
            <a:avLst/>
          </a:prstGeom>
          <a:solidFill>
            <a:schemeClr val="accent4">
              <a:lumMod val="75000"/>
            </a:schemeClr>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GB" sz="1100" dirty="0" smtClean="0">
                <a:latin typeface="Calibri" pitchFamily="34" charset="0"/>
                <a:cs typeface="Calibri" pitchFamily="34" charset="0"/>
              </a:rPr>
              <a:t>Physical Education</a:t>
            </a:r>
            <a:endParaRPr lang="en-GB" sz="1100" dirty="0">
              <a:latin typeface="Calibri" pitchFamily="34" charset="0"/>
              <a:cs typeface="Calibri" pitchFamily="34" charset="0"/>
            </a:endParaRPr>
          </a:p>
        </p:txBody>
      </p:sp>
      <p:sp>
        <p:nvSpPr>
          <p:cNvPr id="8" name="Rounded Rectangle 7"/>
          <p:cNvSpPr/>
          <p:nvPr/>
        </p:nvSpPr>
        <p:spPr>
          <a:xfrm>
            <a:off x="260968" y="2531807"/>
            <a:ext cx="1714909" cy="599767"/>
          </a:xfrm>
          <a:prstGeom prst="roundRect">
            <a:avLst/>
          </a:prstGeom>
          <a:solidFill>
            <a:schemeClr val="accent2">
              <a:lumMod val="60000"/>
              <a:lumOff val="40000"/>
            </a:schemeClr>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GB" sz="1100" dirty="0" smtClean="0">
                <a:latin typeface="Calibri" pitchFamily="34" charset="0"/>
                <a:cs typeface="Calibri" pitchFamily="34" charset="0"/>
              </a:rPr>
              <a:t>Music</a:t>
            </a:r>
            <a:endParaRPr lang="en-GB" sz="1100" dirty="0">
              <a:latin typeface="Calibri" pitchFamily="34" charset="0"/>
              <a:cs typeface="Calibri" pitchFamily="34" charset="0"/>
            </a:endParaRPr>
          </a:p>
        </p:txBody>
      </p:sp>
      <p:sp>
        <p:nvSpPr>
          <p:cNvPr id="9" name="Rounded Rectangle 8"/>
          <p:cNvSpPr/>
          <p:nvPr/>
        </p:nvSpPr>
        <p:spPr>
          <a:xfrm>
            <a:off x="2439222" y="4041061"/>
            <a:ext cx="1714909" cy="599767"/>
          </a:xfrm>
          <a:prstGeom prst="roundRect">
            <a:avLst/>
          </a:prstGeom>
          <a:solidFill>
            <a:srgbClr val="0070C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GB" sz="1100" dirty="0" smtClean="0">
                <a:latin typeface="Calibri" pitchFamily="34" charset="0"/>
                <a:cs typeface="Calibri" pitchFamily="34" charset="0"/>
              </a:rPr>
              <a:t>Mathematics</a:t>
            </a:r>
            <a:endParaRPr lang="en-GB" sz="1100" dirty="0">
              <a:latin typeface="Calibri" pitchFamily="34" charset="0"/>
              <a:cs typeface="Calibri" pitchFamily="34" charset="0"/>
            </a:endParaRPr>
          </a:p>
        </p:txBody>
      </p:sp>
      <p:sp>
        <p:nvSpPr>
          <p:cNvPr id="10" name="Rounded Rectangle 9"/>
          <p:cNvSpPr/>
          <p:nvPr/>
        </p:nvSpPr>
        <p:spPr>
          <a:xfrm>
            <a:off x="4351187" y="4596583"/>
            <a:ext cx="1714909" cy="599767"/>
          </a:xfrm>
          <a:prstGeom prst="roundRect">
            <a:avLst/>
          </a:prstGeom>
          <a:solidFill>
            <a:srgbClr val="FF000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GB" sz="1100" dirty="0" smtClean="0">
                <a:latin typeface="Calibri" pitchFamily="34" charset="0"/>
                <a:cs typeface="Calibri" pitchFamily="34" charset="0"/>
              </a:rPr>
              <a:t>ICT</a:t>
            </a:r>
            <a:endParaRPr lang="en-GB" sz="1100" dirty="0">
              <a:latin typeface="Calibri" pitchFamily="34" charset="0"/>
              <a:cs typeface="Calibri" pitchFamily="34" charset="0"/>
            </a:endParaRPr>
          </a:p>
        </p:txBody>
      </p:sp>
      <p:sp>
        <p:nvSpPr>
          <p:cNvPr id="11" name="Rounded Rectangle 10"/>
          <p:cNvSpPr/>
          <p:nvPr/>
        </p:nvSpPr>
        <p:spPr>
          <a:xfrm>
            <a:off x="170427" y="3755925"/>
            <a:ext cx="1714909" cy="599767"/>
          </a:xfrm>
          <a:prstGeom prst="roundRect">
            <a:avLst/>
          </a:prstGeom>
          <a:solidFill>
            <a:srgbClr val="7030A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GB" sz="1100" dirty="0" smtClean="0">
                <a:latin typeface="Calibri" pitchFamily="34" charset="0"/>
                <a:cs typeface="Calibri" pitchFamily="34" charset="0"/>
              </a:rPr>
              <a:t>History</a:t>
            </a:r>
            <a:endParaRPr lang="en-GB" sz="1100" dirty="0">
              <a:latin typeface="Calibri" pitchFamily="34" charset="0"/>
              <a:cs typeface="Calibri" pitchFamily="34" charset="0"/>
            </a:endParaRPr>
          </a:p>
        </p:txBody>
      </p:sp>
      <p:sp>
        <p:nvSpPr>
          <p:cNvPr id="12" name="Rounded Rectangle 11"/>
          <p:cNvSpPr/>
          <p:nvPr/>
        </p:nvSpPr>
        <p:spPr>
          <a:xfrm>
            <a:off x="2540413" y="2295836"/>
            <a:ext cx="1714909" cy="599767"/>
          </a:xfrm>
          <a:prstGeom prst="roundRect">
            <a:avLst/>
          </a:prstGeom>
          <a:solidFill>
            <a:srgbClr val="9A3508"/>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GB" sz="1100" dirty="0" smtClean="0">
                <a:latin typeface="Calibri" pitchFamily="34" charset="0"/>
                <a:cs typeface="Calibri" pitchFamily="34" charset="0"/>
              </a:rPr>
              <a:t>Geography</a:t>
            </a:r>
            <a:endParaRPr lang="en-GB" sz="1100" dirty="0">
              <a:latin typeface="Calibri" pitchFamily="34" charset="0"/>
              <a:cs typeface="Calibri" pitchFamily="34" charset="0"/>
            </a:endParaRPr>
          </a:p>
        </p:txBody>
      </p:sp>
      <p:sp>
        <p:nvSpPr>
          <p:cNvPr id="13" name="Rounded Rectangle 12"/>
          <p:cNvSpPr/>
          <p:nvPr/>
        </p:nvSpPr>
        <p:spPr>
          <a:xfrm>
            <a:off x="5038216" y="1376518"/>
            <a:ext cx="1714909" cy="599767"/>
          </a:xfrm>
          <a:prstGeom prst="roundRect">
            <a:avLst/>
          </a:prstGeom>
          <a:solidFill>
            <a:srgbClr val="FFC00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GB" sz="1100" dirty="0" smtClean="0">
                <a:latin typeface="Calibri" pitchFamily="34" charset="0"/>
                <a:cs typeface="Calibri" pitchFamily="34" charset="0"/>
              </a:rPr>
              <a:t>English</a:t>
            </a:r>
            <a:endParaRPr lang="en-GB" sz="1100" dirty="0">
              <a:latin typeface="Calibri" pitchFamily="34" charset="0"/>
              <a:cs typeface="Calibri" pitchFamily="34" charset="0"/>
            </a:endParaRPr>
          </a:p>
        </p:txBody>
      </p:sp>
      <p:sp>
        <p:nvSpPr>
          <p:cNvPr id="14" name="Rounded Rectangle 13"/>
          <p:cNvSpPr/>
          <p:nvPr/>
        </p:nvSpPr>
        <p:spPr>
          <a:xfrm>
            <a:off x="4873116" y="3672350"/>
            <a:ext cx="1714909" cy="599767"/>
          </a:xfrm>
          <a:prstGeom prst="roundRect">
            <a:avLst/>
          </a:prstGeom>
          <a:solidFill>
            <a:schemeClr val="accent6">
              <a:lumMod val="75000"/>
            </a:schemeClr>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GB" sz="1100" dirty="0" smtClean="0">
                <a:latin typeface="Calibri" pitchFamily="34" charset="0"/>
                <a:cs typeface="Calibri" pitchFamily="34" charset="0"/>
              </a:rPr>
              <a:t>Design &amp; Technology</a:t>
            </a:r>
            <a:endParaRPr lang="en-GB" sz="1100" dirty="0">
              <a:latin typeface="Calibri" pitchFamily="34" charset="0"/>
              <a:cs typeface="Calibri" pitchFamily="34" charset="0"/>
            </a:endParaRPr>
          </a:p>
        </p:txBody>
      </p:sp>
      <p:sp>
        <p:nvSpPr>
          <p:cNvPr id="15" name="Rounded Rectangle 14"/>
          <p:cNvSpPr/>
          <p:nvPr/>
        </p:nvSpPr>
        <p:spPr>
          <a:xfrm>
            <a:off x="6923550" y="3677265"/>
            <a:ext cx="1714909" cy="599767"/>
          </a:xfrm>
          <a:prstGeom prst="roundRect">
            <a:avLst/>
          </a:prstGeom>
          <a:solidFill>
            <a:schemeClr val="tx1">
              <a:lumMod val="50000"/>
            </a:schemeClr>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GB" sz="1100" dirty="0" smtClean="0">
                <a:latin typeface="Calibri" pitchFamily="34" charset="0"/>
                <a:cs typeface="Calibri" pitchFamily="34" charset="0"/>
              </a:rPr>
              <a:t>Citizenship</a:t>
            </a:r>
            <a:endParaRPr lang="en-GB" sz="1100" dirty="0">
              <a:latin typeface="Calibri" pitchFamily="34" charset="0"/>
              <a:cs typeface="Calibri" pitchFamily="34" charset="0"/>
            </a:endParaRPr>
          </a:p>
        </p:txBody>
      </p:sp>
      <p:sp>
        <p:nvSpPr>
          <p:cNvPr id="16" name="Rounded Rectangle 15"/>
          <p:cNvSpPr/>
          <p:nvPr/>
        </p:nvSpPr>
        <p:spPr>
          <a:xfrm>
            <a:off x="7749050" y="2777613"/>
            <a:ext cx="1714909" cy="599767"/>
          </a:xfrm>
          <a:prstGeom prst="roundRect">
            <a:avLst/>
          </a:prstGeom>
          <a:solidFill>
            <a:srgbClr val="F18227"/>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GB" sz="1100" dirty="0" smtClean="0">
                <a:latin typeface="Calibri" pitchFamily="34" charset="0"/>
                <a:cs typeface="Calibri" pitchFamily="34" charset="0"/>
              </a:rPr>
              <a:t>Art &amp; Design</a:t>
            </a:r>
            <a:endParaRPr lang="en-GB" sz="1100" dirty="0">
              <a:latin typeface="Calibri" pitchFamily="34" charset="0"/>
              <a:cs typeface="Calibri" pitchFamily="34" charset="0"/>
            </a:endParaRPr>
          </a:p>
        </p:txBody>
      </p:sp>
      <p:sp>
        <p:nvSpPr>
          <p:cNvPr id="17" name="Rounded Rectangle 16"/>
          <p:cNvSpPr/>
          <p:nvPr/>
        </p:nvSpPr>
        <p:spPr>
          <a:xfrm>
            <a:off x="7413525" y="1327356"/>
            <a:ext cx="1714909" cy="599767"/>
          </a:xfrm>
          <a:prstGeom prst="roundRect">
            <a:avLst/>
          </a:prstGeom>
          <a:solidFill>
            <a:srgbClr val="00B0F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GB" sz="1100" dirty="0" smtClean="0">
                <a:latin typeface="Calibri" pitchFamily="34" charset="0"/>
                <a:cs typeface="Calibri" pitchFamily="34" charset="0"/>
              </a:rPr>
              <a:t>Religious Education</a:t>
            </a:r>
            <a:endParaRPr lang="en-GB" sz="1100" dirty="0">
              <a:latin typeface="Calibri" pitchFamily="34" charset="0"/>
              <a:cs typeface="Calibri" pitchFamily="34" charset="0"/>
            </a:endParaRPr>
          </a:p>
        </p:txBody>
      </p:sp>
      <p:grpSp>
        <p:nvGrpSpPr>
          <p:cNvPr id="41" name="Group 40"/>
          <p:cNvGrpSpPr/>
          <p:nvPr/>
        </p:nvGrpSpPr>
        <p:grpSpPr>
          <a:xfrm>
            <a:off x="4771923" y="2231924"/>
            <a:ext cx="2652251" cy="1160206"/>
            <a:chOff x="4404852" y="2231923"/>
            <a:chExt cx="2448232" cy="1160206"/>
          </a:xfrm>
        </p:grpSpPr>
        <p:sp>
          <p:nvSpPr>
            <p:cNvPr id="18" name="TextBox 17"/>
            <p:cNvSpPr txBox="1"/>
            <p:nvPr/>
          </p:nvSpPr>
          <p:spPr>
            <a:xfrm>
              <a:off x="4404852" y="2231923"/>
              <a:ext cx="2448232" cy="1160206"/>
            </a:xfrm>
            <a:prstGeom prst="round1Rect">
              <a:avLst/>
            </a:prstGeom>
          </p:spPr>
          <p:style>
            <a:lnRef idx="3">
              <a:schemeClr val="lt1"/>
            </a:lnRef>
            <a:fillRef idx="1">
              <a:schemeClr val="dk1"/>
            </a:fillRef>
            <a:effectRef idx="1">
              <a:schemeClr val="dk1"/>
            </a:effectRef>
            <a:fontRef idx="minor">
              <a:schemeClr val="lt1"/>
            </a:fontRef>
          </p:style>
          <p:txBody>
            <a:bodyPr wrap="square" rtlCol="0" anchor="t" anchorCtr="0">
              <a:noAutofit/>
            </a:bodyPr>
            <a:lstStyle/>
            <a:p>
              <a:pPr algn="r"/>
              <a:r>
                <a:rPr lang="en-GB" dirty="0" smtClean="0"/>
                <a:t>To Infinity &amp;</a:t>
              </a:r>
            </a:p>
            <a:p>
              <a:pPr algn="r"/>
              <a:r>
                <a:rPr lang="en-GB" dirty="0" smtClean="0"/>
                <a:t>Beyond</a:t>
              </a:r>
              <a:endParaRPr lang="en-GB" dirty="0"/>
            </a:p>
          </p:txBody>
        </p:sp>
        <p:pic>
          <p:nvPicPr>
            <p:cNvPr id="39" name="Picture 38" descr="alien.png"/>
            <p:cNvPicPr>
              <a:picLocks noChangeAspect="1"/>
            </p:cNvPicPr>
            <p:nvPr/>
          </p:nvPicPr>
          <p:blipFill>
            <a:blip r:embed="rId3" cstate="print"/>
            <a:stretch>
              <a:fillRect/>
            </a:stretch>
          </p:blipFill>
          <p:spPr>
            <a:xfrm>
              <a:off x="4420521" y="2325025"/>
              <a:ext cx="971550" cy="1047750"/>
            </a:xfrm>
            <a:prstGeom prst="rect">
              <a:avLst/>
            </a:prstGeom>
          </p:spPr>
        </p:pic>
        <p:sp>
          <p:nvSpPr>
            <p:cNvPr id="40" name="Rectangle 39"/>
            <p:cNvSpPr/>
            <p:nvPr/>
          </p:nvSpPr>
          <p:spPr>
            <a:xfrm>
              <a:off x="5216895" y="3136179"/>
              <a:ext cx="697232" cy="246221"/>
            </a:xfrm>
            <a:prstGeom prst="rect">
              <a:avLst/>
            </a:prstGeom>
          </p:spPr>
          <p:txBody>
            <a:bodyPr wrap="none">
              <a:spAutoFit/>
            </a:bodyPr>
            <a:lstStyle/>
            <a:p>
              <a:r>
                <a:rPr lang="en-GB" sz="1000" dirty="0" smtClean="0"/>
                <a:t>Chazchink</a:t>
              </a:r>
              <a:r>
                <a:rPr lang="en-GB" sz="800" dirty="0" smtClean="0"/>
                <a:t> </a:t>
              </a:r>
              <a:endParaRPr lang="en-GB" sz="800"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dissolve">
                                      <p:cBhvr>
                                        <p:cTn id="7" dur="500"/>
                                        <p:tgtEl>
                                          <p:spTgt spid="17"/>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ssolve">
                                      <p:cBhvr>
                                        <p:cTn id="11" dur="500"/>
                                        <p:tgtEl>
                                          <p:spTgt spid="6"/>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dissolve">
                                      <p:cBhvr>
                                        <p:cTn id="15" dur="500"/>
                                        <p:tgtEl>
                                          <p:spTgt spid="15"/>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dissolve">
                                      <p:cBhvr>
                                        <p:cTn id="19" dur="500"/>
                                        <p:tgtEl>
                                          <p:spTgt spid="5"/>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dissolve">
                                      <p:cBhvr>
                                        <p:cTn id="23" dur="500"/>
                                        <p:tgtEl>
                                          <p:spTgt spid="10"/>
                                        </p:tgtEl>
                                      </p:cBhvr>
                                    </p:animEffect>
                                  </p:childTnLst>
                                </p:cTn>
                              </p:par>
                            </p:childTnLst>
                          </p:cTn>
                        </p:par>
                        <p:par>
                          <p:cTn id="24" fill="hold">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dissolve">
                                      <p:cBhvr>
                                        <p:cTn id="27" dur="500"/>
                                        <p:tgtEl>
                                          <p:spTgt spid="11"/>
                                        </p:tgtEl>
                                      </p:cBhvr>
                                    </p:animEffect>
                                  </p:childTnLst>
                                </p:cTn>
                              </p:par>
                            </p:childTnLst>
                          </p:cTn>
                        </p:par>
                        <p:par>
                          <p:cTn id="28" fill="hold">
                            <p:stCondLst>
                              <p:cond delay="3000"/>
                            </p:stCondLst>
                            <p:childTnLst>
                              <p:par>
                                <p:cTn id="29" presetID="9" presetClass="entr" presetSubtype="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dissolve">
                                      <p:cBhvr>
                                        <p:cTn id="31" dur="500"/>
                                        <p:tgtEl>
                                          <p:spTgt spid="7"/>
                                        </p:tgtEl>
                                      </p:cBhvr>
                                    </p:animEffect>
                                  </p:childTnLst>
                                </p:cTn>
                              </p:par>
                            </p:childTnLst>
                          </p:cTn>
                        </p:par>
                        <p:par>
                          <p:cTn id="32" fill="hold">
                            <p:stCondLst>
                              <p:cond delay="3500"/>
                            </p:stCondLst>
                            <p:childTnLst>
                              <p:par>
                                <p:cTn id="33" presetID="9" presetClass="entr" presetSubtype="0"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dissolve">
                                      <p:cBhvr>
                                        <p:cTn id="35" dur="500"/>
                                        <p:tgtEl>
                                          <p:spTgt spid="16"/>
                                        </p:tgtEl>
                                      </p:cBhvr>
                                    </p:animEffect>
                                  </p:childTnLst>
                                </p:cTn>
                              </p:par>
                            </p:childTnLst>
                          </p:cTn>
                        </p:par>
                        <p:par>
                          <p:cTn id="36" fill="hold">
                            <p:stCondLst>
                              <p:cond delay="4000"/>
                            </p:stCondLst>
                            <p:childTnLst>
                              <p:par>
                                <p:cTn id="37" presetID="9" presetClass="entr" presetSubtype="0"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dissolve">
                                      <p:cBhvr>
                                        <p:cTn id="39" dur="500"/>
                                        <p:tgtEl>
                                          <p:spTgt spid="13"/>
                                        </p:tgtEl>
                                      </p:cBhvr>
                                    </p:animEffect>
                                  </p:childTnLst>
                                </p:cTn>
                              </p:par>
                            </p:childTnLst>
                          </p:cTn>
                        </p:par>
                        <p:par>
                          <p:cTn id="40" fill="hold">
                            <p:stCondLst>
                              <p:cond delay="4500"/>
                            </p:stCondLst>
                            <p:childTnLst>
                              <p:par>
                                <p:cTn id="41" presetID="9" presetClass="entr" presetSubtype="0" fill="hold" grpId="0" nodeType="after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dissolve">
                                      <p:cBhvr>
                                        <p:cTn id="43" dur="500"/>
                                        <p:tgtEl>
                                          <p:spTgt spid="8"/>
                                        </p:tgtEl>
                                      </p:cBhvr>
                                    </p:animEffect>
                                  </p:childTnLst>
                                </p:cTn>
                              </p:par>
                            </p:childTnLst>
                          </p:cTn>
                        </p:par>
                        <p:par>
                          <p:cTn id="44" fill="hold">
                            <p:stCondLst>
                              <p:cond delay="5000"/>
                            </p:stCondLst>
                            <p:childTnLst>
                              <p:par>
                                <p:cTn id="45" presetID="9" presetClass="entr" presetSubtype="0"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dissolve">
                                      <p:cBhvr>
                                        <p:cTn id="47" dur="500"/>
                                        <p:tgtEl>
                                          <p:spTgt spid="14"/>
                                        </p:tgtEl>
                                      </p:cBhvr>
                                    </p:animEffect>
                                  </p:childTnLst>
                                </p:cTn>
                              </p:par>
                            </p:childTnLst>
                          </p:cTn>
                        </p:par>
                        <p:par>
                          <p:cTn id="48" fill="hold">
                            <p:stCondLst>
                              <p:cond delay="5500"/>
                            </p:stCondLst>
                            <p:childTnLst>
                              <p:par>
                                <p:cTn id="49" presetID="9" presetClass="entr" presetSubtype="0" fill="hold" grpId="0" nodeType="afterEffect">
                                  <p:stCondLst>
                                    <p:cond delay="0"/>
                                  </p:stCondLst>
                                  <p:childTnLst>
                                    <p:set>
                                      <p:cBhvr>
                                        <p:cTn id="50" dur="1" fill="hold">
                                          <p:stCondLst>
                                            <p:cond delay="0"/>
                                          </p:stCondLst>
                                        </p:cTn>
                                        <p:tgtEl>
                                          <p:spTgt spid="9"/>
                                        </p:tgtEl>
                                        <p:attrNameLst>
                                          <p:attrName>style.visibility</p:attrName>
                                        </p:attrNameLst>
                                      </p:cBhvr>
                                      <p:to>
                                        <p:strVal val="visible"/>
                                      </p:to>
                                    </p:set>
                                    <p:animEffect transition="in" filter="dissolve">
                                      <p:cBhvr>
                                        <p:cTn id="51" dur="500"/>
                                        <p:tgtEl>
                                          <p:spTgt spid="9"/>
                                        </p:tgtEl>
                                      </p:cBhvr>
                                    </p:animEffect>
                                  </p:childTnLst>
                                </p:cTn>
                              </p:par>
                            </p:childTnLst>
                          </p:cTn>
                        </p:par>
                        <p:par>
                          <p:cTn id="52" fill="hold">
                            <p:stCondLst>
                              <p:cond delay="6000"/>
                            </p:stCondLst>
                            <p:childTnLst>
                              <p:par>
                                <p:cTn id="53" presetID="9" presetClass="entr" presetSubtype="0" fill="hold" grpId="0" nodeType="afterEffect">
                                  <p:stCondLst>
                                    <p:cond delay="0"/>
                                  </p:stCondLst>
                                  <p:childTnLst>
                                    <p:set>
                                      <p:cBhvr>
                                        <p:cTn id="54" dur="1" fill="hold">
                                          <p:stCondLst>
                                            <p:cond delay="0"/>
                                          </p:stCondLst>
                                        </p:cTn>
                                        <p:tgtEl>
                                          <p:spTgt spid="12"/>
                                        </p:tgtEl>
                                        <p:attrNameLst>
                                          <p:attrName>style.visibility</p:attrName>
                                        </p:attrNameLst>
                                      </p:cBhvr>
                                      <p:to>
                                        <p:strVal val="visible"/>
                                      </p:to>
                                    </p:set>
                                    <p:animEffect transition="in" filter="dissolve">
                                      <p:cBhvr>
                                        <p:cTn id="55" dur="500"/>
                                        <p:tgtEl>
                                          <p:spTgt spid="12"/>
                                        </p:tgtEl>
                                      </p:cBhvr>
                                    </p:animEffect>
                                  </p:childTnLst>
                                </p:cTn>
                              </p:par>
                            </p:childTnLst>
                          </p:cTn>
                        </p:par>
                      </p:childTnLst>
                    </p:cTn>
                  </p:par>
                  <p:par>
                    <p:cTn id="56" fill="hold">
                      <p:stCondLst>
                        <p:cond delay="indefinite"/>
                      </p:stCondLst>
                      <p:childTnLst>
                        <p:par>
                          <p:cTn id="57" fill="hold">
                            <p:stCondLst>
                              <p:cond delay="0"/>
                            </p:stCondLst>
                            <p:childTnLst>
                              <p:par>
                                <p:cTn id="58" presetID="2" presetClass="entr" presetSubtype="2" fill="hold" nodeType="clickEffect">
                                  <p:stCondLst>
                                    <p:cond delay="0"/>
                                  </p:stCondLst>
                                  <p:childTnLst>
                                    <p:set>
                                      <p:cBhvr>
                                        <p:cTn id="59" dur="1" fill="hold">
                                          <p:stCondLst>
                                            <p:cond delay="0"/>
                                          </p:stCondLst>
                                        </p:cTn>
                                        <p:tgtEl>
                                          <p:spTgt spid="41"/>
                                        </p:tgtEl>
                                        <p:attrNameLst>
                                          <p:attrName>style.visibility</p:attrName>
                                        </p:attrNameLst>
                                      </p:cBhvr>
                                      <p:to>
                                        <p:strVal val="visible"/>
                                      </p:to>
                                    </p:set>
                                    <p:anim calcmode="lin" valueType="num">
                                      <p:cBhvr additive="base">
                                        <p:cTn id="60" dur="500" fill="hold"/>
                                        <p:tgtEl>
                                          <p:spTgt spid="41"/>
                                        </p:tgtEl>
                                        <p:attrNameLst>
                                          <p:attrName>ppt_x</p:attrName>
                                        </p:attrNameLst>
                                      </p:cBhvr>
                                      <p:tavLst>
                                        <p:tav tm="0">
                                          <p:val>
                                            <p:strVal val="1+#ppt_w/2"/>
                                          </p:val>
                                        </p:tav>
                                        <p:tav tm="100000">
                                          <p:val>
                                            <p:strVal val="#ppt_x"/>
                                          </p:val>
                                        </p:tav>
                                      </p:tavLst>
                                    </p:anim>
                                    <p:anim calcmode="lin" valueType="num">
                                      <p:cBhvr additive="base">
                                        <p:cTn id="61" dur="500" fill="hold"/>
                                        <p:tgtEl>
                                          <p:spTgt spid="41"/>
                                        </p:tgtEl>
                                        <p:attrNameLst>
                                          <p:attrName>ppt_y</p:attrName>
                                        </p:attrNameLst>
                                      </p:cBhvr>
                                      <p:tavLst>
                                        <p:tav tm="0">
                                          <p:val>
                                            <p:strVal val="#ppt_y"/>
                                          </p:val>
                                        </p:tav>
                                        <p:tav tm="100000">
                                          <p:val>
                                            <p:strVal val="#ppt_y"/>
                                          </p:val>
                                        </p:tav>
                                      </p:tavLst>
                                    </p:anim>
                                  </p:childTnLst>
                                </p:cTn>
                              </p:par>
                            </p:childTnLst>
                          </p:cTn>
                        </p:par>
                        <p:par>
                          <p:cTn id="62" fill="hold">
                            <p:stCondLst>
                              <p:cond delay="500"/>
                            </p:stCondLst>
                            <p:childTnLst>
                              <p:par>
                                <p:cTn id="63" presetID="10" presetClass="entr" presetSubtype="0" fill="hold" nodeType="afterEffect">
                                  <p:stCondLst>
                                    <p:cond delay="0"/>
                                  </p:stCondLst>
                                  <p:childTnLst>
                                    <p:set>
                                      <p:cBhvr>
                                        <p:cTn id="64" dur="1" fill="hold">
                                          <p:stCondLst>
                                            <p:cond delay="0"/>
                                          </p:stCondLst>
                                        </p:cTn>
                                        <p:tgtEl>
                                          <p:spTgt spid="43"/>
                                        </p:tgtEl>
                                        <p:attrNameLst>
                                          <p:attrName>style.visibility</p:attrName>
                                        </p:attrNameLst>
                                      </p:cBhvr>
                                      <p:to>
                                        <p:strVal val="visible"/>
                                      </p:to>
                                    </p:set>
                                    <p:animEffect transition="in" filter="fade">
                                      <p:cBhvr>
                                        <p:cTn id="65" dur="2000"/>
                                        <p:tgtEl>
                                          <p:spTgt spid="43"/>
                                        </p:tgtEl>
                                      </p:cBhvr>
                                    </p:animEffec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have we implemented it?</a:t>
            </a:r>
            <a:endParaRPr lang="en-GB" dirty="0"/>
          </a:p>
        </p:txBody>
      </p:sp>
      <p:graphicFrame>
        <p:nvGraphicFramePr>
          <p:cNvPr id="5" name="Table 4"/>
          <p:cNvGraphicFramePr>
            <a:graphicFrameLocks noGrp="1"/>
          </p:cNvGraphicFramePr>
          <p:nvPr/>
        </p:nvGraphicFramePr>
        <p:xfrm>
          <a:off x="858516" y="1743450"/>
          <a:ext cx="8175760" cy="3777874"/>
        </p:xfrm>
        <a:graphic>
          <a:graphicData uri="http://schemas.openxmlformats.org/drawingml/2006/table">
            <a:tbl>
              <a:tblPr>
                <a:effectLst>
                  <a:glow rad="63500">
                    <a:schemeClr val="accent4">
                      <a:alpha val="45000"/>
                      <a:satMod val="120000"/>
                    </a:schemeClr>
                  </a:glow>
                  <a:reflection blurRad="6350" stA="50000" endA="275" endPos="40000" dist="101600" dir="5400000" sy="-100000" algn="bl" rotWithShape="0"/>
                </a:effectLst>
                <a:tableStyleId>{775DCB02-9BB8-47FD-8907-85C794F793BA}</a:tableStyleId>
              </a:tblPr>
              <a:tblGrid>
                <a:gridCol w="1021970"/>
                <a:gridCol w="1021970"/>
                <a:gridCol w="1021970"/>
                <a:gridCol w="1021970"/>
                <a:gridCol w="1021970"/>
                <a:gridCol w="1021970"/>
                <a:gridCol w="1021970"/>
                <a:gridCol w="1021970"/>
              </a:tblGrid>
              <a:tr h="490478">
                <a:tc rowSpan="2">
                  <a:txBody>
                    <a:bodyPr/>
                    <a:lstStyle/>
                    <a:p>
                      <a:pPr algn="ctr" fontAlgn="ctr"/>
                      <a:r>
                        <a:rPr lang="en-GB" sz="1200" b="1" u="none" strike="noStrike" dirty="0">
                          <a:solidFill>
                            <a:schemeClr val="tx1">
                              <a:lumMod val="95000"/>
                            </a:schemeClr>
                          </a:solidFill>
                          <a:latin typeface="Calibri" pitchFamily="34" charset="0"/>
                          <a:cs typeface="Calibri" pitchFamily="34" charset="0"/>
                        </a:rPr>
                        <a:t>Class</a:t>
                      </a:r>
                      <a:endParaRPr lang="en-GB" sz="1200" b="1" i="0" u="none" strike="noStrike" dirty="0">
                        <a:solidFill>
                          <a:schemeClr val="tx1">
                            <a:lumMod val="95000"/>
                          </a:schemeClr>
                        </a:solidFill>
                        <a:latin typeface="Calibri" pitchFamily="34" charset="0"/>
                        <a:cs typeface="Calibri" pitchFamily="34" charset="0"/>
                      </a:endParaRPr>
                    </a:p>
                  </a:txBody>
                  <a:tcPr marL="10319" marR="10319" marT="9525" marB="0" anchor="ctr">
                    <a:gradFill>
                      <a:gsLst>
                        <a:gs pos="0">
                          <a:schemeClr val="tx2">
                            <a:lumMod val="25000"/>
                          </a:schemeClr>
                        </a:gs>
                        <a:gs pos="50000">
                          <a:schemeClr val="bg1"/>
                        </a:gs>
                        <a:gs pos="100000">
                          <a:schemeClr val="bg1"/>
                        </a:gs>
                      </a:gsLst>
                      <a:lin ang="5400000" scaled="0"/>
                    </a:gradFill>
                  </a:tcPr>
                </a:tc>
                <a:tc gridSpan="3">
                  <a:txBody>
                    <a:bodyPr/>
                    <a:lstStyle/>
                    <a:p>
                      <a:pPr algn="ctr" fontAlgn="ctr"/>
                      <a:r>
                        <a:rPr lang="en-GB" sz="1200" b="1" u="none" strike="noStrike" dirty="0">
                          <a:solidFill>
                            <a:schemeClr val="tx1">
                              <a:lumMod val="95000"/>
                            </a:schemeClr>
                          </a:solidFill>
                          <a:latin typeface="Calibri" pitchFamily="34" charset="0"/>
                          <a:cs typeface="Calibri" pitchFamily="34" charset="0"/>
                        </a:rPr>
                        <a:t>2008</a:t>
                      </a:r>
                      <a:endParaRPr lang="en-GB" sz="1200" b="1" i="0" u="none" strike="noStrike" dirty="0">
                        <a:solidFill>
                          <a:schemeClr val="tx1">
                            <a:lumMod val="95000"/>
                          </a:schemeClr>
                        </a:solidFill>
                        <a:latin typeface="Calibri" pitchFamily="34" charset="0"/>
                        <a:cs typeface="Calibri" pitchFamily="34" charset="0"/>
                      </a:endParaRPr>
                    </a:p>
                  </a:txBody>
                  <a:tcPr marL="10319" marR="10319" marT="9525" marB="0" anchor="ctr">
                    <a:gradFill>
                      <a:gsLst>
                        <a:gs pos="0">
                          <a:schemeClr val="tx2">
                            <a:lumMod val="25000"/>
                          </a:schemeClr>
                        </a:gs>
                        <a:gs pos="50000">
                          <a:schemeClr val="bg1"/>
                        </a:gs>
                        <a:gs pos="100000">
                          <a:schemeClr val="bg1"/>
                        </a:gs>
                      </a:gsLst>
                      <a:lin ang="5400000" scaled="0"/>
                    </a:gradFill>
                  </a:tcPr>
                </a:tc>
                <a:tc hMerge="1">
                  <a:txBody>
                    <a:bodyPr/>
                    <a:lstStyle/>
                    <a:p>
                      <a:endParaRPr lang="en-GB"/>
                    </a:p>
                  </a:txBody>
                  <a:tcPr/>
                </a:tc>
                <a:tc hMerge="1">
                  <a:txBody>
                    <a:bodyPr/>
                    <a:lstStyle/>
                    <a:p>
                      <a:endParaRPr lang="en-GB"/>
                    </a:p>
                  </a:txBody>
                  <a:tcPr/>
                </a:tc>
                <a:tc gridSpan="3">
                  <a:txBody>
                    <a:bodyPr/>
                    <a:lstStyle/>
                    <a:p>
                      <a:pPr algn="ctr" fontAlgn="ctr"/>
                      <a:r>
                        <a:rPr lang="en-GB" sz="1200" b="1" u="none" strike="noStrike" dirty="0">
                          <a:solidFill>
                            <a:schemeClr val="tx1">
                              <a:lumMod val="95000"/>
                            </a:schemeClr>
                          </a:solidFill>
                          <a:latin typeface="Calibri" pitchFamily="34" charset="0"/>
                          <a:cs typeface="Calibri" pitchFamily="34" charset="0"/>
                        </a:rPr>
                        <a:t>2009</a:t>
                      </a:r>
                      <a:endParaRPr lang="en-GB" sz="1200" b="1" i="0" u="none" strike="noStrike" dirty="0">
                        <a:solidFill>
                          <a:schemeClr val="tx1">
                            <a:lumMod val="95000"/>
                          </a:schemeClr>
                        </a:solidFill>
                        <a:latin typeface="Calibri" pitchFamily="34" charset="0"/>
                        <a:cs typeface="Calibri" pitchFamily="34" charset="0"/>
                      </a:endParaRPr>
                    </a:p>
                  </a:txBody>
                  <a:tcPr marL="10319" marR="10319" marT="9525" marB="0" anchor="ctr">
                    <a:gradFill>
                      <a:gsLst>
                        <a:gs pos="0">
                          <a:schemeClr val="tx2">
                            <a:lumMod val="25000"/>
                          </a:schemeClr>
                        </a:gs>
                        <a:gs pos="50000">
                          <a:schemeClr val="bg1"/>
                        </a:gs>
                        <a:gs pos="100000">
                          <a:schemeClr val="bg1"/>
                        </a:gs>
                      </a:gsLst>
                      <a:lin ang="5400000" scaled="0"/>
                    </a:gradFill>
                  </a:tcPr>
                </a:tc>
                <a:tc hMerge="1">
                  <a:txBody>
                    <a:bodyPr/>
                    <a:lstStyle/>
                    <a:p>
                      <a:endParaRPr lang="en-GB"/>
                    </a:p>
                  </a:txBody>
                  <a:tcPr/>
                </a:tc>
                <a:tc hMerge="1">
                  <a:txBody>
                    <a:bodyPr/>
                    <a:lstStyle/>
                    <a:p>
                      <a:endParaRPr lang="en-GB"/>
                    </a:p>
                  </a:txBody>
                  <a:tcPr/>
                </a:tc>
                <a:tc>
                  <a:txBody>
                    <a:bodyPr/>
                    <a:lstStyle/>
                    <a:p>
                      <a:pPr algn="ctr" fontAlgn="ctr"/>
                      <a:r>
                        <a:rPr lang="en-GB" sz="1200" b="1" u="none" strike="noStrike" dirty="0">
                          <a:solidFill>
                            <a:schemeClr val="tx1">
                              <a:lumMod val="95000"/>
                            </a:schemeClr>
                          </a:solidFill>
                          <a:latin typeface="Calibri" pitchFamily="34" charset="0"/>
                          <a:cs typeface="Calibri" pitchFamily="34" charset="0"/>
                        </a:rPr>
                        <a:t>2010</a:t>
                      </a:r>
                      <a:endParaRPr lang="en-GB" sz="1200" b="1" i="0" u="none" strike="noStrike" dirty="0">
                        <a:solidFill>
                          <a:schemeClr val="tx1">
                            <a:lumMod val="95000"/>
                          </a:schemeClr>
                        </a:solidFill>
                        <a:latin typeface="Calibri" pitchFamily="34" charset="0"/>
                        <a:cs typeface="Calibri" pitchFamily="34" charset="0"/>
                      </a:endParaRPr>
                    </a:p>
                  </a:txBody>
                  <a:tcPr marL="10319" marR="10319" marT="9525" marB="0" anchor="ctr">
                    <a:gradFill>
                      <a:gsLst>
                        <a:gs pos="0">
                          <a:schemeClr val="tx2">
                            <a:lumMod val="25000"/>
                          </a:schemeClr>
                        </a:gs>
                        <a:gs pos="50000">
                          <a:schemeClr val="bg1"/>
                        </a:gs>
                        <a:gs pos="100000">
                          <a:schemeClr val="bg1"/>
                        </a:gs>
                      </a:gsLst>
                      <a:lin ang="5400000" scaled="0"/>
                    </a:gradFill>
                  </a:tcPr>
                </a:tc>
              </a:tr>
              <a:tr h="490478">
                <a:tc vMerge="1">
                  <a:txBody>
                    <a:bodyPr/>
                    <a:lstStyle/>
                    <a:p>
                      <a:endParaRPr lang="en-GB"/>
                    </a:p>
                  </a:txBody>
                  <a:tcPr/>
                </a:tc>
                <a:tc>
                  <a:txBody>
                    <a:bodyPr/>
                    <a:lstStyle/>
                    <a:p>
                      <a:pPr algn="ctr" fontAlgn="b"/>
                      <a:r>
                        <a:rPr lang="en-GB" sz="1200" b="1" u="none" strike="noStrike" dirty="0">
                          <a:solidFill>
                            <a:schemeClr val="tx1">
                              <a:lumMod val="95000"/>
                            </a:schemeClr>
                          </a:solidFill>
                          <a:latin typeface="Calibri" pitchFamily="34" charset="0"/>
                          <a:cs typeface="Calibri" pitchFamily="34" charset="0"/>
                        </a:rPr>
                        <a:t>Autumn</a:t>
                      </a:r>
                      <a:endParaRPr lang="en-GB" sz="1200" b="1" i="0" u="none" strike="noStrike" dirty="0">
                        <a:solidFill>
                          <a:schemeClr val="tx1">
                            <a:lumMod val="95000"/>
                          </a:schemeClr>
                        </a:solidFill>
                        <a:latin typeface="Calibri" pitchFamily="34" charset="0"/>
                        <a:cs typeface="Calibri" pitchFamily="34" charset="0"/>
                      </a:endParaRPr>
                    </a:p>
                  </a:txBody>
                  <a:tcPr marL="10319" marR="10319" marT="9525" marB="0" anchor="ctr">
                    <a:gradFill>
                      <a:gsLst>
                        <a:gs pos="0">
                          <a:schemeClr val="tx2">
                            <a:lumMod val="25000"/>
                          </a:schemeClr>
                        </a:gs>
                        <a:gs pos="50000">
                          <a:schemeClr val="bg1"/>
                        </a:gs>
                        <a:gs pos="100000">
                          <a:schemeClr val="bg1"/>
                        </a:gs>
                      </a:gsLst>
                      <a:lin ang="5400000" scaled="0"/>
                    </a:gradFill>
                  </a:tcPr>
                </a:tc>
                <a:tc>
                  <a:txBody>
                    <a:bodyPr/>
                    <a:lstStyle/>
                    <a:p>
                      <a:pPr algn="ctr" fontAlgn="b"/>
                      <a:r>
                        <a:rPr lang="en-GB" sz="1200" b="1" u="none" strike="noStrike" dirty="0">
                          <a:solidFill>
                            <a:schemeClr val="tx1">
                              <a:lumMod val="95000"/>
                            </a:schemeClr>
                          </a:solidFill>
                          <a:latin typeface="Calibri" pitchFamily="34" charset="0"/>
                          <a:cs typeface="Calibri" pitchFamily="34" charset="0"/>
                        </a:rPr>
                        <a:t>Spring</a:t>
                      </a:r>
                      <a:endParaRPr lang="en-GB" sz="1200" b="1" i="0" u="none" strike="noStrike" dirty="0">
                        <a:solidFill>
                          <a:schemeClr val="tx1">
                            <a:lumMod val="95000"/>
                          </a:schemeClr>
                        </a:solidFill>
                        <a:latin typeface="Calibri" pitchFamily="34" charset="0"/>
                        <a:cs typeface="Calibri" pitchFamily="34" charset="0"/>
                      </a:endParaRPr>
                    </a:p>
                  </a:txBody>
                  <a:tcPr marL="10319" marR="10319" marT="9525" marB="0" anchor="ctr">
                    <a:gradFill>
                      <a:gsLst>
                        <a:gs pos="0">
                          <a:schemeClr val="tx2">
                            <a:lumMod val="25000"/>
                          </a:schemeClr>
                        </a:gs>
                        <a:gs pos="50000">
                          <a:schemeClr val="bg1"/>
                        </a:gs>
                        <a:gs pos="100000">
                          <a:schemeClr val="bg1"/>
                        </a:gs>
                      </a:gsLst>
                      <a:lin ang="5400000" scaled="0"/>
                    </a:gradFill>
                  </a:tcPr>
                </a:tc>
                <a:tc>
                  <a:txBody>
                    <a:bodyPr/>
                    <a:lstStyle/>
                    <a:p>
                      <a:pPr algn="ctr" fontAlgn="b"/>
                      <a:r>
                        <a:rPr lang="en-GB" sz="1200" b="1" u="none" strike="noStrike" dirty="0">
                          <a:solidFill>
                            <a:schemeClr val="tx1">
                              <a:lumMod val="95000"/>
                            </a:schemeClr>
                          </a:solidFill>
                          <a:latin typeface="Calibri" pitchFamily="34" charset="0"/>
                          <a:cs typeface="Calibri" pitchFamily="34" charset="0"/>
                        </a:rPr>
                        <a:t>Summer</a:t>
                      </a:r>
                      <a:endParaRPr lang="en-GB" sz="1200" b="1" i="0" u="none" strike="noStrike" dirty="0">
                        <a:solidFill>
                          <a:schemeClr val="tx1">
                            <a:lumMod val="95000"/>
                          </a:schemeClr>
                        </a:solidFill>
                        <a:latin typeface="Calibri" pitchFamily="34" charset="0"/>
                        <a:cs typeface="Calibri" pitchFamily="34" charset="0"/>
                      </a:endParaRPr>
                    </a:p>
                  </a:txBody>
                  <a:tcPr marL="10319" marR="10319" marT="9525" marB="0" anchor="ctr">
                    <a:gradFill>
                      <a:gsLst>
                        <a:gs pos="0">
                          <a:schemeClr val="tx2">
                            <a:lumMod val="25000"/>
                          </a:schemeClr>
                        </a:gs>
                        <a:gs pos="50000">
                          <a:schemeClr val="bg1"/>
                        </a:gs>
                        <a:gs pos="100000">
                          <a:schemeClr val="bg1"/>
                        </a:gs>
                      </a:gsLst>
                      <a:lin ang="5400000" scaled="0"/>
                    </a:gradFill>
                  </a:tcPr>
                </a:tc>
                <a:tc>
                  <a:txBody>
                    <a:bodyPr/>
                    <a:lstStyle/>
                    <a:p>
                      <a:pPr algn="ctr" fontAlgn="b"/>
                      <a:r>
                        <a:rPr lang="en-GB" sz="1200" b="1" u="none" strike="noStrike" dirty="0">
                          <a:solidFill>
                            <a:schemeClr val="tx1">
                              <a:lumMod val="95000"/>
                            </a:schemeClr>
                          </a:solidFill>
                          <a:latin typeface="Calibri" pitchFamily="34" charset="0"/>
                          <a:cs typeface="Calibri" pitchFamily="34" charset="0"/>
                        </a:rPr>
                        <a:t>Autumn</a:t>
                      </a:r>
                      <a:endParaRPr lang="en-GB" sz="1200" b="1" i="0" u="none" strike="noStrike" dirty="0">
                        <a:solidFill>
                          <a:schemeClr val="tx1">
                            <a:lumMod val="95000"/>
                          </a:schemeClr>
                        </a:solidFill>
                        <a:latin typeface="Calibri" pitchFamily="34" charset="0"/>
                        <a:cs typeface="Calibri" pitchFamily="34" charset="0"/>
                      </a:endParaRPr>
                    </a:p>
                  </a:txBody>
                  <a:tcPr marL="10319" marR="10319" marT="9525" marB="0" anchor="ctr">
                    <a:gradFill>
                      <a:gsLst>
                        <a:gs pos="0">
                          <a:schemeClr val="tx2">
                            <a:lumMod val="25000"/>
                          </a:schemeClr>
                        </a:gs>
                        <a:gs pos="50000">
                          <a:schemeClr val="bg1"/>
                        </a:gs>
                        <a:gs pos="100000">
                          <a:schemeClr val="bg1"/>
                        </a:gs>
                      </a:gsLst>
                      <a:lin ang="5400000" scaled="0"/>
                    </a:gradFill>
                  </a:tcPr>
                </a:tc>
                <a:tc>
                  <a:txBody>
                    <a:bodyPr/>
                    <a:lstStyle/>
                    <a:p>
                      <a:pPr algn="ctr" fontAlgn="b"/>
                      <a:r>
                        <a:rPr lang="en-GB" sz="1200" b="1" u="none" strike="noStrike" dirty="0">
                          <a:solidFill>
                            <a:schemeClr val="tx1">
                              <a:lumMod val="95000"/>
                            </a:schemeClr>
                          </a:solidFill>
                          <a:latin typeface="Calibri" pitchFamily="34" charset="0"/>
                          <a:cs typeface="Calibri" pitchFamily="34" charset="0"/>
                        </a:rPr>
                        <a:t>Spring</a:t>
                      </a:r>
                      <a:endParaRPr lang="en-GB" sz="1200" b="1" i="0" u="none" strike="noStrike" dirty="0">
                        <a:solidFill>
                          <a:schemeClr val="tx1">
                            <a:lumMod val="95000"/>
                          </a:schemeClr>
                        </a:solidFill>
                        <a:latin typeface="Calibri" pitchFamily="34" charset="0"/>
                        <a:cs typeface="Calibri" pitchFamily="34" charset="0"/>
                      </a:endParaRPr>
                    </a:p>
                  </a:txBody>
                  <a:tcPr marL="10319" marR="10319" marT="9525" marB="0" anchor="ctr">
                    <a:gradFill>
                      <a:gsLst>
                        <a:gs pos="0">
                          <a:schemeClr val="tx2">
                            <a:lumMod val="25000"/>
                          </a:schemeClr>
                        </a:gs>
                        <a:gs pos="50000">
                          <a:schemeClr val="bg1"/>
                        </a:gs>
                        <a:gs pos="100000">
                          <a:schemeClr val="bg1"/>
                        </a:gs>
                      </a:gsLst>
                      <a:lin ang="5400000" scaled="0"/>
                    </a:gradFill>
                  </a:tcPr>
                </a:tc>
                <a:tc>
                  <a:txBody>
                    <a:bodyPr/>
                    <a:lstStyle/>
                    <a:p>
                      <a:pPr algn="ctr" fontAlgn="b"/>
                      <a:r>
                        <a:rPr lang="en-GB" sz="1200" b="1" u="none" strike="noStrike" dirty="0">
                          <a:solidFill>
                            <a:schemeClr val="tx1">
                              <a:lumMod val="95000"/>
                            </a:schemeClr>
                          </a:solidFill>
                          <a:latin typeface="Calibri" pitchFamily="34" charset="0"/>
                          <a:cs typeface="Calibri" pitchFamily="34" charset="0"/>
                        </a:rPr>
                        <a:t>Summer</a:t>
                      </a:r>
                      <a:endParaRPr lang="en-GB" sz="1200" b="1" i="0" u="none" strike="noStrike" dirty="0">
                        <a:solidFill>
                          <a:schemeClr val="tx1">
                            <a:lumMod val="95000"/>
                          </a:schemeClr>
                        </a:solidFill>
                        <a:latin typeface="Calibri" pitchFamily="34" charset="0"/>
                        <a:cs typeface="Calibri" pitchFamily="34" charset="0"/>
                      </a:endParaRPr>
                    </a:p>
                  </a:txBody>
                  <a:tcPr marL="10319" marR="10319" marT="9525" marB="0" anchor="ctr">
                    <a:gradFill>
                      <a:gsLst>
                        <a:gs pos="0">
                          <a:schemeClr val="tx2">
                            <a:lumMod val="25000"/>
                          </a:schemeClr>
                        </a:gs>
                        <a:gs pos="50000">
                          <a:schemeClr val="bg1"/>
                        </a:gs>
                        <a:gs pos="100000">
                          <a:schemeClr val="bg1"/>
                        </a:gs>
                      </a:gsLst>
                      <a:lin ang="5400000" scaled="0"/>
                    </a:gradFill>
                  </a:tcPr>
                </a:tc>
                <a:tc>
                  <a:txBody>
                    <a:bodyPr/>
                    <a:lstStyle/>
                    <a:p>
                      <a:pPr algn="ctr" fontAlgn="b"/>
                      <a:r>
                        <a:rPr lang="en-GB" sz="1200" b="1" u="none" strike="noStrike" dirty="0">
                          <a:solidFill>
                            <a:schemeClr val="tx1">
                              <a:lumMod val="95000"/>
                            </a:schemeClr>
                          </a:solidFill>
                          <a:latin typeface="Calibri" pitchFamily="34" charset="0"/>
                          <a:cs typeface="Calibri" pitchFamily="34" charset="0"/>
                        </a:rPr>
                        <a:t>Autumn</a:t>
                      </a:r>
                      <a:endParaRPr lang="en-GB" sz="1200" b="1" i="0" u="none" strike="noStrike" dirty="0">
                        <a:solidFill>
                          <a:schemeClr val="tx1">
                            <a:lumMod val="95000"/>
                          </a:schemeClr>
                        </a:solidFill>
                        <a:latin typeface="Calibri" pitchFamily="34" charset="0"/>
                        <a:cs typeface="Calibri" pitchFamily="34" charset="0"/>
                      </a:endParaRPr>
                    </a:p>
                  </a:txBody>
                  <a:tcPr marL="10319" marR="10319" marT="9525" marB="0" anchor="ctr">
                    <a:gradFill>
                      <a:gsLst>
                        <a:gs pos="0">
                          <a:schemeClr val="tx2">
                            <a:lumMod val="25000"/>
                          </a:schemeClr>
                        </a:gs>
                        <a:gs pos="50000">
                          <a:schemeClr val="bg1"/>
                        </a:gs>
                        <a:gs pos="100000">
                          <a:schemeClr val="bg1"/>
                        </a:gs>
                      </a:gsLst>
                      <a:lin ang="5400000" scaled="0"/>
                    </a:gradFill>
                  </a:tcPr>
                </a:tc>
              </a:tr>
              <a:tr h="969770">
                <a:tc>
                  <a:txBody>
                    <a:bodyPr/>
                    <a:lstStyle/>
                    <a:p>
                      <a:pPr algn="ctr" fontAlgn="b"/>
                      <a:r>
                        <a:rPr lang="en-GB" sz="1200" b="1" u="none" strike="noStrike" dirty="0">
                          <a:solidFill>
                            <a:schemeClr val="tx1">
                              <a:lumMod val="95000"/>
                            </a:schemeClr>
                          </a:solidFill>
                          <a:latin typeface="Calibri" pitchFamily="34" charset="0"/>
                          <a:cs typeface="Calibri" pitchFamily="34" charset="0"/>
                        </a:rPr>
                        <a:t>Star</a:t>
                      </a:r>
                      <a:endParaRPr lang="en-GB" sz="1200" b="1" i="0" u="none" strike="noStrike" dirty="0">
                        <a:solidFill>
                          <a:schemeClr val="tx1">
                            <a:lumMod val="95000"/>
                          </a:schemeClr>
                        </a:solidFill>
                        <a:latin typeface="Calibri" pitchFamily="34" charset="0"/>
                        <a:cs typeface="Calibri" pitchFamily="34" charset="0"/>
                      </a:endParaRPr>
                    </a:p>
                  </a:txBody>
                  <a:tcPr marL="10319" marR="10319" marT="9525" marB="0" anchor="ctr">
                    <a:gradFill>
                      <a:gsLst>
                        <a:gs pos="0">
                          <a:schemeClr val="tx2">
                            <a:lumMod val="25000"/>
                          </a:schemeClr>
                        </a:gs>
                        <a:gs pos="50000">
                          <a:schemeClr val="bg1"/>
                        </a:gs>
                        <a:gs pos="100000">
                          <a:schemeClr val="bg1"/>
                        </a:gs>
                      </a:gsLst>
                      <a:lin ang="5400000" scaled="0"/>
                    </a:gradFill>
                  </a:tcPr>
                </a:tc>
                <a:tc rowSpan="4">
                  <a:txBody>
                    <a:bodyPr/>
                    <a:lstStyle/>
                    <a:p>
                      <a:pPr algn="ctr" fontAlgn="ctr"/>
                      <a:r>
                        <a:rPr lang="en-GB" sz="1200" b="1" u="none" strike="noStrike" dirty="0">
                          <a:solidFill>
                            <a:schemeClr val="tx1">
                              <a:lumMod val="95000"/>
                            </a:schemeClr>
                          </a:solidFill>
                          <a:latin typeface="Calibri" pitchFamily="34" charset="0"/>
                          <a:cs typeface="Calibri" pitchFamily="34" charset="0"/>
                        </a:rPr>
                        <a:t>Best of British</a:t>
                      </a:r>
                      <a:endParaRPr lang="en-GB" sz="1200" b="1" i="0" u="none" strike="noStrike" dirty="0">
                        <a:solidFill>
                          <a:schemeClr val="tx1">
                            <a:lumMod val="95000"/>
                          </a:schemeClr>
                        </a:solidFill>
                        <a:latin typeface="Calibri" pitchFamily="34" charset="0"/>
                        <a:cs typeface="Calibri" pitchFamily="34" charset="0"/>
                      </a:endParaRPr>
                    </a:p>
                  </a:txBody>
                  <a:tcPr marL="10319" marR="10319" marT="9525" marB="0" anchor="ctr">
                    <a:blipFill dpi="0" rotWithShape="1">
                      <a:blip r:embed="rId3"/>
                      <a:srcRect/>
                      <a:stretch>
                        <a:fillRect/>
                      </a:stretch>
                    </a:blipFill>
                  </a:tcPr>
                </a:tc>
                <a:tc>
                  <a:txBody>
                    <a:bodyPr/>
                    <a:lstStyle/>
                    <a:p>
                      <a:pPr algn="ctr" fontAlgn="ctr"/>
                      <a:r>
                        <a:rPr lang="en-GB" sz="1200" b="1" u="none" strike="noStrike" dirty="0">
                          <a:solidFill>
                            <a:schemeClr val="tx1">
                              <a:lumMod val="95000"/>
                            </a:schemeClr>
                          </a:solidFill>
                          <a:latin typeface="Calibri" pitchFamily="34" charset="0"/>
                          <a:cs typeface="Calibri" pitchFamily="34" charset="0"/>
                        </a:rPr>
                        <a:t>Toys</a:t>
                      </a:r>
                      <a:endParaRPr lang="en-GB" sz="1200" b="1" i="0" u="none" strike="noStrike" dirty="0">
                        <a:solidFill>
                          <a:schemeClr val="tx1">
                            <a:lumMod val="95000"/>
                          </a:schemeClr>
                        </a:solidFill>
                        <a:latin typeface="Calibri" pitchFamily="34" charset="0"/>
                        <a:cs typeface="Calibri" pitchFamily="34" charset="0"/>
                      </a:endParaRPr>
                    </a:p>
                  </a:txBody>
                  <a:tcPr marL="10319" marR="10319" marT="9525" marB="0" anchor="ctr">
                    <a:gradFill>
                      <a:gsLst>
                        <a:gs pos="0">
                          <a:schemeClr val="tx2">
                            <a:lumMod val="25000"/>
                          </a:schemeClr>
                        </a:gs>
                        <a:gs pos="50000">
                          <a:schemeClr val="bg1"/>
                        </a:gs>
                        <a:gs pos="100000">
                          <a:schemeClr val="bg1"/>
                        </a:gs>
                      </a:gsLst>
                      <a:lin ang="5400000" scaled="0"/>
                    </a:gradFill>
                  </a:tcPr>
                </a:tc>
                <a:tc>
                  <a:txBody>
                    <a:bodyPr/>
                    <a:lstStyle/>
                    <a:p>
                      <a:pPr algn="ctr" fontAlgn="ctr"/>
                      <a:r>
                        <a:rPr lang="en-GB" sz="1200" b="1" u="none" strike="noStrike" dirty="0">
                          <a:solidFill>
                            <a:schemeClr val="tx1">
                              <a:lumMod val="95000"/>
                            </a:schemeClr>
                          </a:solidFill>
                          <a:latin typeface="Calibri" pitchFamily="34" charset="0"/>
                          <a:cs typeface="Calibri" pitchFamily="34" charset="0"/>
                        </a:rPr>
                        <a:t>Minibeasts</a:t>
                      </a:r>
                      <a:endParaRPr lang="en-GB" sz="1200" b="1" i="0" u="none" strike="noStrike" dirty="0">
                        <a:solidFill>
                          <a:schemeClr val="tx1">
                            <a:lumMod val="95000"/>
                          </a:schemeClr>
                        </a:solidFill>
                        <a:latin typeface="Calibri" pitchFamily="34" charset="0"/>
                        <a:cs typeface="Calibri" pitchFamily="34" charset="0"/>
                      </a:endParaRPr>
                    </a:p>
                  </a:txBody>
                  <a:tcPr marL="10319" marR="10319" marT="9525" marB="0" anchor="ctr">
                    <a:gradFill>
                      <a:gsLst>
                        <a:gs pos="0">
                          <a:schemeClr val="tx2">
                            <a:lumMod val="25000"/>
                          </a:schemeClr>
                        </a:gs>
                        <a:gs pos="50000">
                          <a:schemeClr val="bg1"/>
                        </a:gs>
                        <a:gs pos="100000">
                          <a:schemeClr val="bg1"/>
                        </a:gs>
                      </a:gsLst>
                      <a:lin ang="5400000" scaled="0"/>
                    </a:gradFill>
                  </a:tcPr>
                </a:tc>
                <a:tc rowSpan="4">
                  <a:txBody>
                    <a:bodyPr/>
                    <a:lstStyle/>
                    <a:p>
                      <a:pPr algn="ctr" fontAlgn="ctr"/>
                      <a:r>
                        <a:rPr lang="en-GB" sz="1200" b="1" u="none" strike="noStrike" dirty="0">
                          <a:solidFill>
                            <a:schemeClr val="tx1">
                              <a:lumMod val="95000"/>
                            </a:schemeClr>
                          </a:solidFill>
                          <a:latin typeface="Calibri" pitchFamily="34" charset="0"/>
                          <a:cs typeface="Calibri" pitchFamily="34" charset="0"/>
                        </a:rPr>
                        <a:t>To Infinity &amp; Beyond</a:t>
                      </a:r>
                      <a:endParaRPr lang="en-GB" sz="1200" b="1" i="0" u="none" strike="noStrike" dirty="0">
                        <a:solidFill>
                          <a:schemeClr val="tx1">
                            <a:lumMod val="95000"/>
                          </a:schemeClr>
                        </a:solidFill>
                        <a:latin typeface="Calibri" pitchFamily="34" charset="0"/>
                        <a:cs typeface="Calibri" pitchFamily="34" charset="0"/>
                      </a:endParaRPr>
                    </a:p>
                  </a:txBody>
                  <a:tcPr marL="10319" marR="10319" marT="9525" marB="0" anchor="ctr">
                    <a:blipFill dpi="0" rotWithShape="1">
                      <a:blip r:embed="rId4"/>
                      <a:srcRect/>
                      <a:stretch>
                        <a:fillRect/>
                      </a:stretch>
                    </a:blipFill>
                  </a:tcPr>
                </a:tc>
                <a:tc>
                  <a:txBody>
                    <a:bodyPr/>
                    <a:lstStyle/>
                    <a:p>
                      <a:pPr algn="ctr" fontAlgn="ctr"/>
                      <a:r>
                        <a:rPr lang="en-GB" sz="1200" b="1" u="none" strike="noStrike" dirty="0">
                          <a:solidFill>
                            <a:schemeClr val="tx1">
                              <a:lumMod val="95000"/>
                            </a:schemeClr>
                          </a:solidFill>
                          <a:latin typeface="Calibri" pitchFamily="34" charset="0"/>
                          <a:cs typeface="Calibri" pitchFamily="34" charset="0"/>
                        </a:rPr>
                        <a:t>Festivals</a:t>
                      </a:r>
                      <a:endParaRPr lang="en-GB" sz="1200" b="1" i="0" u="none" strike="noStrike" dirty="0">
                        <a:solidFill>
                          <a:schemeClr val="tx1">
                            <a:lumMod val="95000"/>
                          </a:schemeClr>
                        </a:solidFill>
                        <a:latin typeface="Calibri" pitchFamily="34" charset="0"/>
                        <a:cs typeface="Calibri" pitchFamily="34" charset="0"/>
                      </a:endParaRPr>
                    </a:p>
                  </a:txBody>
                  <a:tcPr marL="10319" marR="10319" marT="9525" marB="0" anchor="ctr">
                    <a:gradFill>
                      <a:gsLst>
                        <a:gs pos="0">
                          <a:schemeClr val="tx2">
                            <a:lumMod val="25000"/>
                          </a:schemeClr>
                        </a:gs>
                        <a:gs pos="50000">
                          <a:schemeClr val="bg1"/>
                        </a:gs>
                        <a:gs pos="100000">
                          <a:schemeClr val="bg1"/>
                        </a:gs>
                      </a:gsLst>
                      <a:lin ang="5400000" scaled="0"/>
                    </a:gradFill>
                  </a:tcPr>
                </a:tc>
                <a:tc>
                  <a:txBody>
                    <a:bodyPr/>
                    <a:lstStyle/>
                    <a:p>
                      <a:pPr algn="ctr" fontAlgn="ctr"/>
                      <a:r>
                        <a:rPr lang="en-GB" sz="1200" b="1" u="none" strike="noStrike" dirty="0">
                          <a:solidFill>
                            <a:schemeClr val="tx1">
                              <a:lumMod val="95000"/>
                            </a:schemeClr>
                          </a:solidFill>
                          <a:latin typeface="Calibri" pitchFamily="34" charset="0"/>
                          <a:cs typeface="Calibri" pitchFamily="34" charset="0"/>
                        </a:rPr>
                        <a:t>All Creatures Great &amp; Small</a:t>
                      </a:r>
                      <a:endParaRPr lang="en-GB" sz="1200" b="1" i="0" u="none" strike="noStrike" dirty="0">
                        <a:solidFill>
                          <a:schemeClr val="tx1">
                            <a:lumMod val="95000"/>
                          </a:schemeClr>
                        </a:solidFill>
                        <a:latin typeface="Calibri" pitchFamily="34" charset="0"/>
                        <a:cs typeface="Calibri" pitchFamily="34" charset="0"/>
                      </a:endParaRPr>
                    </a:p>
                  </a:txBody>
                  <a:tcPr marL="10319" marR="10319" marT="9525" marB="0" anchor="ctr">
                    <a:gradFill>
                      <a:gsLst>
                        <a:gs pos="0">
                          <a:schemeClr val="tx2">
                            <a:lumMod val="25000"/>
                          </a:schemeClr>
                        </a:gs>
                        <a:gs pos="50000">
                          <a:schemeClr val="bg1"/>
                        </a:gs>
                        <a:gs pos="100000">
                          <a:schemeClr val="bg1"/>
                        </a:gs>
                      </a:gsLst>
                      <a:lin ang="5400000" scaled="0"/>
                    </a:gradFill>
                  </a:tcPr>
                </a:tc>
                <a:tc rowSpan="4">
                  <a:txBody>
                    <a:bodyPr/>
                    <a:lstStyle/>
                    <a:p>
                      <a:pPr algn="ctr" fontAlgn="ctr"/>
                      <a:r>
                        <a:rPr lang="en-GB" sz="1200" b="1" u="none" strike="noStrike" dirty="0">
                          <a:solidFill>
                            <a:schemeClr val="tx1">
                              <a:lumMod val="95000"/>
                            </a:schemeClr>
                          </a:solidFill>
                          <a:latin typeface="Calibri" pitchFamily="34" charset="0"/>
                          <a:cs typeface="Calibri" pitchFamily="34" charset="0"/>
                        </a:rPr>
                        <a:t>Around the World in 71 days</a:t>
                      </a:r>
                      <a:endParaRPr lang="en-GB" sz="1200" b="1" i="0" u="none" strike="noStrike" dirty="0">
                        <a:solidFill>
                          <a:schemeClr val="tx1">
                            <a:lumMod val="95000"/>
                          </a:schemeClr>
                        </a:solidFill>
                        <a:latin typeface="Calibri" pitchFamily="34" charset="0"/>
                        <a:cs typeface="Calibri" pitchFamily="34" charset="0"/>
                      </a:endParaRPr>
                    </a:p>
                  </a:txBody>
                  <a:tcPr marL="10319" marR="10319" marT="9525" marB="0" anchor="ctr">
                    <a:blipFill dpi="0" rotWithShape="1">
                      <a:blip r:embed="rId5"/>
                      <a:srcRect/>
                      <a:stretch>
                        <a:fillRect/>
                      </a:stretch>
                    </a:blipFill>
                  </a:tcPr>
                </a:tc>
              </a:tr>
              <a:tr h="999744">
                <a:tc rowSpan="2">
                  <a:txBody>
                    <a:bodyPr/>
                    <a:lstStyle/>
                    <a:p>
                      <a:pPr algn="ctr" fontAlgn="b"/>
                      <a:r>
                        <a:rPr lang="en-GB" sz="1200" b="1" u="none" strike="noStrike" dirty="0">
                          <a:solidFill>
                            <a:schemeClr val="tx1">
                              <a:lumMod val="95000"/>
                            </a:schemeClr>
                          </a:solidFill>
                          <a:latin typeface="Calibri" pitchFamily="34" charset="0"/>
                          <a:cs typeface="Calibri" pitchFamily="34" charset="0"/>
                        </a:rPr>
                        <a:t>Moon</a:t>
                      </a:r>
                      <a:endParaRPr lang="en-GB" sz="1200" b="1" i="0" u="none" strike="noStrike" dirty="0">
                        <a:solidFill>
                          <a:schemeClr val="tx1">
                            <a:lumMod val="95000"/>
                          </a:schemeClr>
                        </a:solidFill>
                        <a:latin typeface="Calibri" pitchFamily="34" charset="0"/>
                        <a:cs typeface="Calibri" pitchFamily="34" charset="0"/>
                      </a:endParaRPr>
                    </a:p>
                  </a:txBody>
                  <a:tcPr marL="10319" marR="10319" marT="9525" marB="0" anchor="ctr">
                    <a:gradFill>
                      <a:gsLst>
                        <a:gs pos="0">
                          <a:schemeClr val="tx2">
                            <a:lumMod val="25000"/>
                          </a:schemeClr>
                        </a:gs>
                        <a:gs pos="50000">
                          <a:schemeClr val="bg1"/>
                        </a:gs>
                        <a:gs pos="100000">
                          <a:schemeClr val="bg1"/>
                        </a:gs>
                      </a:gsLst>
                      <a:lin ang="5400000" scaled="0"/>
                    </a:gradFill>
                  </a:tcPr>
                </a:tc>
                <a:tc vMerge="1">
                  <a:txBody>
                    <a:bodyPr/>
                    <a:lstStyle/>
                    <a:p>
                      <a:endParaRPr lang="en-GB"/>
                    </a:p>
                  </a:txBody>
                  <a:tcPr/>
                </a:tc>
                <a:tc rowSpan="2">
                  <a:txBody>
                    <a:bodyPr/>
                    <a:lstStyle/>
                    <a:p>
                      <a:pPr algn="ctr" fontAlgn="ctr"/>
                      <a:r>
                        <a:rPr lang="en-GB" sz="1200" b="1" u="none" strike="noStrike" dirty="0">
                          <a:solidFill>
                            <a:schemeClr val="tx1">
                              <a:lumMod val="95000"/>
                            </a:schemeClr>
                          </a:solidFill>
                          <a:latin typeface="Calibri" pitchFamily="34" charset="0"/>
                          <a:cs typeface="Calibri" pitchFamily="34" charset="0"/>
                        </a:rPr>
                        <a:t>Turrets &amp; Tiaras</a:t>
                      </a:r>
                      <a:endParaRPr lang="en-GB" sz="1200" b="1" i="0" u="none" strike="noStrike" dirty="0">
                        <a:solidFill>
                          <a:schemeClr val="tx1">
                            <a:lumMod val="95000"/>
                          </a:schemeClr>
                        </a:solidFill>
                        <a:latin typeface="Calibri" pitchFamily="34" charset="0"/>
                        <a:cs typeface="Calibri" pitchFamily="34" charset="0"/>
                      </a:endParaRPr>
                    </a:p>
                  </a:txBody>
                  <a:tcPr marL="10319" marR="10319" marT="9525" marB="0" anchor="ctr">
                    <a:gradFill>
                      <a:gsLst>
                        <a:gs pos="0">
                          <a:schemeClr val="tx2">
                            <a:lumMod val="25000"/>
                          </a:schemeClr>
                        </a:gs>
                        <a:gs pos="50000">
                          <a:schemeClr val="bg1"/>
                        </a:gs>
                        <a:gs pos="100000">
                          <a:schemeClr val="bg1"/>
                        </a:gs>
                      </a:gsLst>
                      <a:lin ang="5400000" scaled="0"/>
                    </a:gradFill>
                  </a:tcPr>
                </a:tc>
                <a:tc rowSpan="2">
                  <a:txBody>
                    <a:bodyPr/>
                    <a:lstStyle/>
                    <a:p>
                      <a:pPr algn="ctr" fontAlgn="ctr"/>
                      <a:r>
                        <a:rPr lang="en-GB" sz="1200" b="1" u="none" strike="noStrike" dirty="0">
                          <a:solidFill>
                            <a:schemeClr val="tx1">
                              <a:lumMod val="95000"/>
                            </a:schemeClr>
                          </a:solidFill>
                          <a:latin typeface="Calibri" pitchFamily="34" charset="0"/>
                          <a:cs typeface="Calibri" pitchFamily="34" charset="0"/>
                        </a:rPr>
                        <a:t>Splish,Splash,Splosh</a:t>
                      </a:r>
                      <a:endParaRPr lang="en-GB" sz="1200" b="1" i="0" u="none" strike="noStrike" dirty="0">
                        <a:solidFill>
                          <a:schemeClr val="tx1">
                            <a:lumMod val="95000"/>
                          </a:schemeClr>
                        </a:solidFill>
                        <a:latin typeface="Calibri" pitchFamily="34" charset="0"/>
                        <a:cs typeface="Calibri" pitchFamily="34" charset="0"/>
                      </a:endParaRPr>
                    </a:p>
                  </a:txBody>
                  <a:tcPr marL="10319" marR="10319" marT="9525" marB="0" anchor="ctr">
                    <a:gradFill>
                      <a:gsLst>
                        <a:gs pos="0">
                          <a:schemeClr val="tx2">
                            <a:lumMod val="25000"/>
                          </a:schemeClr>
                        </a:gs>
                        <a:gs pos="50000">
                          <a:schemeClr val="bg1"/>
                        </a:gs>
                        <a:gs pos="100000">
                          <a:schemeClr val="bg1"/>
                        </a:gs>
                      </a:gsLst>
                      <a:lin ang="5400000" scaled="0"/>
                    </a:gradFill>
                  </a:tcPr>
                </a:tc>
                <a:tc vMerge="1">
                  <a:txBody>
                    <a:bodyPr/>
                    <a:lstStyle/>
                    <a:p>
                      <a:endParaRPr lang="en-GB"/>
                    </a:p>
                  </a:txBody>
                  <a:tcPr/>
                </a:tc>
                <a:tc>
                  <a:txBody>
                    <a:bodyPr/>
                    <a:lstStyle/>
                    <a:p>
                      <a:pPr algn="ctr" fontAlgn="ctr"/>
                      <a:r>
                        <a:rPr lang="en-GB" sz="1200" b="1" u="none" strike="noStrike" dirty="0">
                          <a:solidFill>
                            <a:schemeClr val="tx1">
                              <a:lumMod val="95000"/>
                            </a:schemeClr>
                          </a:solidFill>
                          <a:latin typeface="Calibri" pitchFamily="34" charset="0"/>
                          <a:cs typeface="Calibri" pitchFamily="34" charset="0"/>
                        </a:rPr>
                        <a:t>Roll Up! Roll Up!</a:t>
                      </a:r>
                      <a:endParaRPr lang="en-GB" sz="1200" b="1" i="0" u="none" strike="noStrike" dirty="0">
                        <a:solidFill>
                          <a:schemeClr val="tx1">
                            <a:lumMod val="95000"/>
                          </a:schemeClr>
                        </a:solidFill>
                        <a:latin typeface="Calibri" pitchFamily="34" charset="0"/>
                        <a:cs typeface="Calibri" pitchFamily="34" charset="0"/>
                      </a:endParaRPr>
                    </a:p>
                  </a:txBody>
                  <a:tcPr marL="10319" marR="10319" marT="9525" marB="0" anchor="ctr">
                    <a:gradFill>
                      <a:gsLst>
                        <a:gs pos="0">
                          <a:schemeClr val="tx2">
                            <a:lumMod val="25000"/>
                          </a:schemeClr>
                        </a:gs>
                        <a:gs pos="50000">
                          <a:schemeClr val="bg1"/>
                        </a:gs>
                        <a:gs pos="100000">
                          <a:schemeClr val="bg1"/>
                        </a:gs>
                      </a:gsLst>
                      <a:lin ang="5400000" scaled="0"/>
                    </a:gradFill>
                  </a:tcPr>
                </a:tc>
                <a:tc>
                  <a:txBody>
                    <a:bodyPr/>
                    <a:lstStyle/>
                    <a:p>
                      <a:pPr algn="ctr" fontAlgn="ctr"/>
                      <a:r>
                        <a:rPr lang="en-GB" sz="1200" b="1" u="none" strike="noStrike" dirty="0">
                          <a:solidFill>
                            <a:schemeClr val="tx1">
                              <a:lumMod val="95000"/>
                            </a:schemeClr>
                          </a:solidFill>
                          <a:latin typeface="Calibri" pitchFamily="34" charset="0"/>
                          <a:cs typeface="Calibri" pitchFamily="34" charset="0"/>
                        </a:rPr>
                        <a:t>Kapow - How?</a:t>
                      </a:r>
                      <a:endParaRPr lang="en-GB" sz="1200" b="1" i="0" u="none" strike="noStrike" dirty="0">
                        <a:solidFill>
                          <a:schemeClr val="tx1">
                            <a:lumMod val="95000"/>
                          </a:schemeClr>
                        </a:solidFill>
                        <a:latin typeface="Calibri" pitchFamily="34" charset="0"/>
                        <a:cs typeface="Calibri" pitchFamily="34" charset="0"/>
                      </a:endParaRPr>
                    </a:p>
                  </a:txBody>
                  <a:tcPr marL="10319" marR="10319" marT="9525" marB="0" anchor="ctr">
                    <a:gradFill>
                      <a:gsLst>
                        <a:gs pos="0">
                          <a:schemeClr val="tx2">
                            <a:lumMod val="25000"/>
                          </a:schemeClr>
                        </a:gs>
                        <a:gs pos="50000">
                          <a:schemeClr val="bg1"/>
                        </a:gs>
                        <a:gs pos="100000">
                          <a:schemeClr val="bg1"/>
                        </a:gs>
                      </a:gsLst>
                      <a:lin ang="5400000" scaled="0"/>
                    </a:gradFill>
                  </a:tcPr>
                </a:tc>
                <a:tc vMerge="1">
                  <a:txBody>
                    <a:bodyPr/>
                    <a:lstStyle/>
                    <a:p>
                      <a:endParaRPr lang="en-GB"/>
                    </a:p>
                  </a:txBody>
                  <a:tcPr/>
                </a:tc>
              </a:tr>
              <a:tr h="0">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rowSpan="2">
                  <a:txBody>
                    <a:bodyPr/>
                    <a:lstStyle/>
                    <a:p>
                      <a:pPr algn="ctr" fontAlgn="ctr"/>
                      <a:r>
                        <a:rPr lang="en-GB" sz="1200" b="1" u="none" strike="noStrike" dirty="0">
                          <a:solidFill>
                            <a:schemeClr val="tx1">
                              <a:lumMod val="95000"/>
                            </a:schemeClr>
                          </a:solidFill>
                          <a:latin typeface="Calibri" pitchFamily="34" charset="0"/>
                          <a:cs typeface="Calibri" pitchFamily="34" charset="0"/>
                        </a:rPr>
                        <a:t>Flight &amp; Fantasy</a:t>
                      </a:r>
                      <a:endParaRPr lang="en-GB" sz="1200" b="1" i="0" u="none" strike="noStrike" dirty="0">
                        <a:solidFill>
                          <a:schemeClr val="tx1">
                            <a:lumMod val="95000"/>
                          </a:schemeClr>
                        </a:solidFill>
                        <a:latin typeface="Calibri" pitchFamily="34" charset="0"/>
                        <a:cs typeface="Calibri" pitchFamily="34" charset="0"/>
                      </a:endParaRPr>
                    </a:p>
                  </a:txBody>
                  <a:tcPr marL="10319" marR="10319" marT="9525" marB="0" anchor="ctr">
                    <a:gradFill>
                      <a:gsLst>
                        <a:gs pos="0">
                          <a:schemeClr val="tx2">
                            <a:lumMod val="25000"/>
                          </a:schemeClr>
                        </a:gs>
                        <a:gs pos="50000">
                          <a:schemeClr val="bg1"/>
                        </a:gs>
                        <a:gs pos="100000">
                          <a:schemeClr val="bg1"/>
                        </a:gs>
                      </a:gsLst>
                      <a:lin ang="5400000" scaled="0"/>
                    </a:gradFill>
                  </a:tcPr>
                </a:tc>
                <a:tc rowSpan="2">
                  <a:txBody>
                    <a:bodyPr/>
                    <a:lstStyle/>
                    <a:p>
                      <a:pPr algn="ctr" fontAlgn="ctr"/>
                      <a:r>
                        <a:rPr lang="en-GB" sz="1200" b="1" u="none" strike="noStrike" dirty="0">
                          <a:solidFill>
                            <a:schemeClr val="tx1">
                              <a:lumMod val="95000"/>
                            </a:schemeClr>
                          </a:solidFill>
                          <a:latin typeface="Calibri" pitchFamily="34" charset="0"/>
                          <a:cs typeface="Calibri" pitchFamily="34" charset="0"/>
                        </a:rPr>
                        <a:t>Wings, Claws &amp; All Fours</a:t>
                      </a:r>
                      <a:endParaRPr lang="en-GB" sz="1200" b="1" i="0" u="none" strike="noStrike" dirty="0">
                        <a:solidFill>
                          <a:schemeClr val="tx1">
                            <a:lumMod val="95000"/>
                          </a:schemeClr>
                        </a:solidFill>
                        <a:latin typeface="Calibri" pitchFamily="34" charset="0"/>
                        <a:cs typeface="Calibri" pitchFamily="34" charset="0"/>
                      </a:endParaRPr>
                    </a:p>
                  </a:txBody>
                  <a:tcPr marL="10319" marR="10319" marT="9525" marB="0" anchor="ctr">
                    <a:gradFill>
                      <a:gsLst>
                        <a:gs pos="0">
                          <a:schemeClr val="tx2">
                            <a:lumMod val="25000"/>
                          </a:schemeClr>
                        </a:gs>
                        <a:gs pos="50000">
                          <a:schemeClr val="bg1"/>
                        </a:gs>
                        <a:gs pos="100000">
                          <a:schemeClr val="bg1"/>
                        </a:gs>
                      </a:gsLst>
                      <a:lin ang="5400000" scaled="0"/>
                    </a:gradFill>
                  </a:tcPr>
                </a:tc>
                <a:tc vMerge="1">
                  <a:txBody>
                    <a:bodyPr/>
                    <a:lstStyle/>
                    <a:p>
                      <a:endParaRPr lang="en-GB"/>
                    </a:p>
                  </a:txBody>
                  <a:tcPr/>
                </a:tc>
              </a:tr>
              <a:tr h="792479">
                <a:tc>
                  <a:txBody>
                    <a:bodyPr/>
                    <a:lstStyle/>
                    <a:p>
                      <a:pPr algn="ctr" fontAlgn="b"/>
                      <a:r>
                        <a:rPr lang="en-GB" sz="1200" b="1" u="none" strike="noStrike" dirty="0">
                          <a:solidFill>
                            <a:schemeClr val="tx1">
                              <a:lumMod val="95000"/>
                            </a:schemeClr>
                          </a:solidFill>
                          <a:latin typeface="Calibri" pitchFamily="34" charset="0"/>
                          <a:cs typeface="Calibri" pitchFamily="34" charset="0"/>
                        </a:rPr>
                        <a:t>Sun</a:t>
                      </a:r>
                      <a:endParaRPr lang="en-GB" sz="1200" b="1" i="0" u="none" strike="noStrike" dirty="0">
                        <a:solidFill>
                          <a:schemeClr val="tx1">
                            <a:lumMod val="95000"/>
                          </a:schemeClr>
                        </a:solidFill>
                        <a:latin typeface="Calibri" pitchFamily="34" charset="0"/>
                        <a:cs typeface="Calibri" pitchFamily="34" charset="0"/>
                      </a:endParaRPr>
                    </a:p>
                  </a:txBody>
                  <a:tcPr marL="10319" marR="10319" marT="9525" marB="0" anchor="ctr">
                    <a:gradFill>
                      <a:gsLst>
                        <a:gs pos="0">
                          <a:schemeClr val="tx2">
                            <a:lumMod val="25000"/>
                          </a:schemeClr>
                        </a:gs>
                        <a:gs pos="50000">
                          <a:schemeClr val="bg1"/>
                        </a:gs>
                        <a:gs pos="100000">
                          <a:schemeClr val="bg1"/>
                        </a:gs>
                      </a:gsLst>
                      <a:lin ang="5400000" scaled="0"/>
                    </a:gradFill>
                  </a:tcPr>
                </a:tc>
                <a:tc vMerge="1">
                  <a:txBody>
                    <a:bodyPr/>
                    <a:lstStyle/>
                    <a:p>
                      <a:endParaRPr lang="en-GB"/>
                    </a:p>
                  </a:txBody>
                  <a:tcPr/>
                </a:tc>
                <a:tc>
                  <a:txBody>
                    <a:bodyPr/>
                    <a:lstStyle/>
                    <a:p>
                      <a:pPr algn="ctr" fontAlgn="ctr"/>
                      <a:r>
                        <a:rPr lang="en-GB" sz="1200" b="1" u="none" strike="noStrike" dirty="0">
                          <a:solidFill>
                            <a:schemeClr val="tx1">
                              <a:lumMod val="95000"/>
                            </a:schemeClr>
                          </a:solidFill>
                          <a:latin typeface="Calibri" pitchFamily="34" charset="0"/>
                          <a:cs typeface="Calibri" pitchFamily="34" charset="0"/>
                        </a:rPr>
                        <a:t>Some like it hot!</a:t>
                      </a:r>
                      <a:endParaRPr lang="en-GB" sz="1200" b="1" i="0" u="none" strike="noStrike" dirty="0">
                        <a:solidFill>
                          <a:schemeClr val="tx1">
                            <a:lumMod val="95000"/>
                          </a:schemeClr>
                        </a:solidFill>
                        <a:latin typeface="Calibri" pitchFamily="34" charset="0"/>
                        <a:cs typeface="Calibri" pitchFamily="34" charset="0"/>
                      </a:endParaRPr>
                    </a:p>
                  </a:txBody>
                  <a:tcPr marL="10319" marR="10319" marT="9525" marB="0" anchor="ctr">
                    <a:gradFill>
                      <a:gsLst>
                        <a:gs pos="0">
                          <a:schemeClr val="tx2">
                            <a:lumMod val="25000"/>
                          </a:schemeClr>
                        </a:gs>
                        <a:gs pos="50000">
                          <a:schemeClr val="bg1"/>
                        </a:gs>
                        <a:gs pos="100000">
                          <a:schemeClr val="bg1"/>
                        </a:gs>
                      </a:gsLst>
                      <a:lin ang="5400000" scaled="0"/>
                    </a:gradFill>
                  </a:tcPr>
                </a:tc>
                <a:tc>
                  <a:txBody>
                    <a:bodyPr/>
                    <a:lstStyle/>
                    <a:p>
                      <a:pPr algn="ctr" fontAlgn="ctr"/>
                      <a:r>
                        <a:rPr lang="en-GB" sz="1200" b="1" u="none" strike="noStrike" dirty="0">
                          <a:solidFill>
                            <a:schemeClr val="tx1">
                              <a:lumMod val="95000"/>
                            </a:schemeClr>
                          </a:solidFill>
                          <a:latin typeface="Calibri" pitchFamily="34" charset="0"/>
                          <a:cs typeface="Calibri" pitchFamily="34" charset="0"/>
                        </a:rPr>
                        <a:t>Swords &amp; Sandals</a:t>
                      </a:r>
                      <a:endParaRPr lang="en-GB" sz="1200" b="1" i="0" u="none" strike="noStrike" dirty="0">
                        <a:solidFill>
                          <a:schemeClr val="tx1">
                            <a:lumMod val="95000"/>
                          </a:schemeClr>
                        </a:solidFill>
                        <a:latin typeface="Calibri" pitchFamily="34" charset="0"/>
                        <a:cs typeface="Calibri" pitchFamily="34" charset="0"/>
                      </a:endParaRPr>
                    </a:p>
                  </a:txBody>
                  <a:tcPr marL="10319" marR="10319" marT="9525" marB="0" anchor="ctr">
                    <a:gradFill>
                      <a:gsLst>
                        <a:gs pos="0">
                          <a:schemeClr val="tx2">
                            <a:lumMod val="25000"/>
                          </a:schemeClr>
                        </a:gs>
                        <a:gs pos="50000">
                          <a:schemeClr val="bg1"/>
                        </a:gs>
                        <a:gs pos="100000">
                          <a:schemeClr val="bg1"/>
                        </a:gs>
                      </a:gsLst>
                      <a:lin ang="5400000" scaled="0"/>
                    </a:gradFill>
                  </a:tcPr>
                </a:tc>
                <a:tc vMerge="1">
                  <a:txBody>
                    <a:bodyPr/>
                    <a:lstStyle/>
                    <a:p>
                      <a:endParaRPr lang="en-GB"/>
                    </a:p>
                  </a:txBody>
                  <a:tcPr/>
                </a:tc>
                <a:tc vMerge="1">
                  <a:txBody>
                    <a:bodyPr/>
                    <a:lstStyle/>
                    <a:p>
                      <a:pPr algn="ctr" fontAlgn="ctr"/>
                      <a:endParaRPr lang="en-GB" sz="1200" b="1" i="0" u="none" strike="noStrike" dirty="0">
                        <a:solidFill>
                          <a:schemeClr val="tx1">
                            <a:lumMod val="95000"/>
                          </a:schemeClr>
                        </a:solidFill>
                        <a:latin typeface="Calibri" pitchFamily="34" charset="0"/>
                        <a:cs typeface="Calibri" pitchFamily="34" charset="0"/>
                      </a:endParaRPr>
                    </a:p>
                  </a:txBody>
                  <a:tcPr marL="9525" marR="9525" marT="9525" marB="0" anchor="ctr">
                    <a:gradFill>
                      <a:gsLst>
                        <a:gs pos="0">
                          <a:schemeClr val="tx2">
                            <a:lumMod val="25000"/>
                          </a:schemeClr>
                        </a:gs>
                        <a:gs pos="50000">
                          <a:schemeClr val="bg1"/>
                        </a:gs>
                        <a:gs pos="100000">
                          <a:schemeClr val="bg1"/>
                        </a:gs>
                      </a:gsLst>
                      <a:lin ang="5400000" scaled="0"/>
                    </a:gradFill>
                  </a:tcPr>
                </a:tc>
                <a:tc vMerge="1">
                  <a:txBody>
                    <a:bodyPr/>
                    <a:lstStyle/>
                    <a:p>
                      <a:pPr algn="ctr" fontAlgn="ctr"/>
                      <a:endParaRPr lang="en-GB" sz="1200" b="1" i="0" u="none" strike="noStrike" dirty="0">
                        <a:solidFill>
                          <a:schemeClr val="tx1">
                            <a:lumMod val="95000"/>
                          </a:schemeClr>
                        </a:solidFill>
                        <a:latin typeface="Calibri" pitchFamily="34" charset="0"/>
                        <a:cs typeface="Calibri" pitchFamily="34" charset="0"/>
                      </a:endParaRPr>
                    </a:p>
                  </a:txBody>
                  <a:tcPr marL="9525" marR="9525" marT="9525" marB="0" anchor="ctr">
                    <a:gradFill>
                      <a:gsLst>
                        <a:gs pos="0">
                          <a:schemeClr val="tx2">
                            <a:lumMod val="25000"/>
                          </a:schemeClr>
                        </a:gs>
                        <a:gs pos="50000">
                          <a:schemeClr val="bg1"/>
                        </a:gs>
                        <a:gs pos="100000">
                          <a:schemeClr val="bg1"/>
                        </a:gs>
                      </a:gsLst>
                      <a:lin ang="5400000" scaled="0"/>
                    </a:gradFill>
                  </a:tcPr>
                </a:tc>
                <a:tc vMerge="1">
                  <a:txBody>
                    <a:bodyPr/>
                    <a:lstStyle/>
                    <a:p>
                      <a:endParaRPr lang="en-GB"/>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Planning</a:t>
            </a:r>
            <a:endParaRPr lang="en-GB" dirty="0"/>
          </a:p>
        </p:txBody>
      </p:sp>
      <p:sp>
        <p:nvSpPr>
          <p:cNvPr id="3" name="Content Placeholder 2"/>
          <p:cNvSpPr>
            <a:spLocks noGrp="1"/>
          </p:cNvSpPr>
          <p:nvPr>
            <p:ph idx="1"/>
          </p:nvPr>
        </p:nvSpPr>
        <p:spPr>
          <a:xfrm>
            <a:off x="990600" y="1371600"/>
            <a:ext cx="3962400" cy="4983960"/>
          </a:xfrm>
        </p:spPr>
        <p:txBody>
          <a:bodyPr/>
          <a:lstStyle/>
          <a:p>
            <a:r>
              <a:rPr lang="en-GB" dirty="0" smtClean="0"/>
              <a:t>Lesson Planning links different curriculum areas into coherent activities</a:t>
            </a:r>
          </a:p>
          <a:p>
            <a:pPr>
              <a:buNone/>
            </a:pPr>
            <a:endParaRPr lang="en-GB" dirty="0" smtClean="0"/>
          </a:p>
          <a:p>
            <a:endParaRPr lang="en-GB" dirty="0" smtClean="0"/>
          </a:p>
          <a:p>
            <a:endParaRPr lang="en-GB" dirty="0"/>
          </a:p>
        </p:txBody>
      </p:sp>
      <p:pic>
        <p:nvPicPr>
          <p:cNvPr id="1026" name="Picture 2"/>
          <p:cNvPicPr>
            <a:picLocks noChangeAspect="1" noChangeArrowheads="1"/>
          </p:cNvPicPr>
          <p:nvPr/>
        </p:nvPicPr>
        <p:blipFill>
          <a:blip r:embed="rId3" cstate="print"/>
          <a:srcRect/>
          <a:stretch>
            <a:fillRect/>
          </a:stretch>
        </p:blipFill>
        <p:spPr bwMode="auto">
          <a:xfrm>
            <a:off x="4725163" y="435677"/>
            <a:ext cx="4573270" cy="5850823"/>
          </a:xfrm>
          <a:prstGeom prst="rect">
            <a:avLst/>
          </a:prstGeom>
          <a:solidFill>
            <a:srgbClr val="FFFFFF">
              <a:shade val="85000"/>
            </a:srgbClr>
          </a:solidFill>
          <a:ln>
            <a:noFill/>
          </a:ln>
          <a:effectLst>
            <a:reflection blurRad="6350" stA="50000" endA="300" endPos="38500" dist="50800" dir="5400000" sy="-100000" algn="bl" rotWithShape="0"/>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p:nvPr/>
        </p:nvGrpSpPr>
        <p:grpSpPr>
          <a:xfrm>
            <a:off x="3962401" y="1447800"/>
            <a:ext cx="1820636" cy="1888066"/>
            <a:chOff x="3810000" y="762000"/>
            <a:chExt cx="1680586" cy="1888066"/>
          </a:xfrm>
        </p:grpSpPr>
        <p:sp>
          <p:nvSpPr>
            <p:cNvPr id="3" name="Oval 2"/>
            <p:cNvSpPr/>
            <p:nvPr/>
          </p:nvSpPr>
          <p:spPr>
            <a:xfrm>
              <a:off x="4495800" y="1752600"/>
              <a:ext cx="457200" cy="6096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Oval 3"/>
            <p:cNvSpPr/>
            <p:nvPr/>
          </p:nvSpPr>
          <p:spPr>
            <a:xfrm>
              <a:off x="4724400" y="1447800"/>
              <a:ext cx="457200" cy="6096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angle 4"/>
            <p:cNvSpPr/>
            <p:nvPr/>
          </p:nvSpPr>
          <p:spPr>
            <a:xfrm>
              <a:off x="4038600" y="1143000"/>
              <a:ext cx="1219200" cy="381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descr="ELS-Transparent.png"/>
            <p:cNvPicPr>
              <a:picLocks noChangeAspect="1"/>
            </p:cNvPicPr>
            <p:nvPr/>
          </p:nvPicPr>
          <p:blipFill>
            <a:blip r:embed="rId3" cstate="print"/>
            <a:stretch>
              <a:fillRect/>
            </a:stretch>
          </p:blipFill>
          <p:spPr>
            <a:xfrm>
              <a:off x="3810000" y="762000"/>
              <a:ext cx="1680586" cy="1888066"/>
            </a:xfrm>
            <a:prstGeom prst="rect">
              <a:avLst/>
            </a:prstGeom>
          </p:spPr>
        </p:pic>
      </p:grpSp>
      <p:sp>
        <p:nvSpPr>
          <p:cNvPr id="7" name="TextBox 6"/>
          <p:cNvSpPr txBox="1"/>
          <p:nvPr/>
        </p:nvSpPr>
        <p:spPr>
          <a:xfrm>
            <a:off x="1675671" y="3886200"/>
            <a:ext cx="6535699" cy="1938992"/>
          </a:xfrm>
          <a:prstGeom prst="rect">
            <a:avLst/>
          </a:prstGeom>
          <a:noFill/>
          <a:effectLst/>
        </p:spPr>
        <p:txBody>
          <a:bodyPr wrap="none" rtlCol="0">
            <a:spAutoFit/>
          </a:bodyPr>
          <a:lstStyle/>
          <a:p>
            <a:pPr algn="ctr"/>
            <a:r>
              <a:rPr lang="en-GB" sz="4000" dirty="0" smtClean="0">
                <a:effectLst>
                  <a:outerShdw blurRad="60007" dir="2000400" sy="-30000" kx="-800400" algn="bl" rotWithShape="0">
                    <a:prstClr val="black">
                      <a:alpha val="20000"/>
                    </a:prstClr>
                  </a:outerShdw>
                </a:effectLst>
                <a:latin typeface="Calibri" pitchFamily="34" charset="0"/>
                <a:cs typeface="Calibri" pitchFamily="34" charset="0"/>
              </a:rPr>
              <a:t>We have a moment in time to </a:t>
            </a:r>
          </a:p>
          <a:p>
            <a:pPr algn="ctr"/>
            <a:r>
              <a:rPr lang="en-GB" sz="4000" dirty="0" smtClean="0">
                <a:effectLst>
                  <a:outerShdw blurRad="60007" dir="2000400" sy="-30000" kx="-800400" algn="bl" rotWithShape="0">
                    <a:prstClr val="black">
                      <a:alpha val="20000"/>
                    </a:prstClr>
                  </a:outerShdw>
                </a:effectLst>
                <a:latin typeface="Calibri" pitchFamily="34" charset="0"/>
                <a:cs typeface="Calibri" pitchFamily="34" charset="0"/>
              </a:rPr>
              <a:t>educate and inspire but we all </a:t>
            </a:r>
          </a:p>
          <a:p>
            <a:pPr algn="ctr"/>
            <a:r>
              <a:rPr lang="en-GB" sz="4000" dirty="0" smtClean="0">
                <a:effectLst>
                  <a:outerShdw blurRad="60007" dir="2000400" sy="-30000" kx="-800400" algn="bl" rotWithShape="0">
                    <a:prstClr val="black">
                      <a:alpha val="20000"/>
                    </a:prstClr>
                  </a:outerShdw>
                </a:effectLst>
                <a:latin typeface="Calibri" pitchFamily="34" charset="0"/>
                <a:cs typeface="Calibri" pitchFamily="34" charset="0"/>
              </a:rPr>
              <a:t>have a lifetime to learn</a:t>
            </a:r>
          </a:p>
        </p:txBody>
      </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Format</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Presentation</a:t>
            </a:r>
          </a:p>
          <a:p>
            <a:pPr lvl="1"/>
            <a:r>
              <a:rPr lang="en-GB" dirty="0" smtClean="0"/>
              <a:t>Why are we taking a creative approach to learning?</a:t>
            </a:r>
          </a:p>
          <a:p>
            <a:pPr lvl="1"/>
            <a:r>
              <a:rPr lang="en-GB" dirty="0" smtClean="0"/>
              <a:t>What does that actually mean?</a:t>
            </a:r>
          </a:p>
          <a:p>
            <a:pPr lvl="1"/>
            <a:r>
              <a:rPr lang="en-GB" dirty="0" smtClean="0"/>
              <a:t>How have we implemented it?</a:t>
            </a:r>
          </a:p>
          <a:p>
            <a:r>
              <a:rPr lang="en-GB" dirty="0" smtClean="0"/>
              <a:t>Discussion</a:t>
            </a:r>
          </a:p>
          <a:p>
            <a:pPr lvl="1"/>
            <a:r>
              <a:rPr lang="en-GB" dirty="0" smtClean="0"/>
              <a:t>What have the issues been?</a:t>
            </a:r>
          </a:p>
          <a:p>
            <a:pPr lvl="1"/>
            <a:r>
              <a:rPr lang="en-GB" dirty="0" smtClean="0"/>
              <a:t>What are the benefits we have seen?</a:t>
            </a:r>
          </a:p>
          <a:p>
            <a:pPr lvl="1"/>
            <a:r>
              <a:rPr lang="en-GB" dirty="0" smtClean="0"/>
              <a:t>What lessons have been learnt?</a:t>
            </a:r>
          </a:p>
          <a:p>
            <a:r>
              <a:rPr lang="en-GB" dirty="0" smtClean="0"/>
              <a:t>Summary</a:t>
            </a:r>
          </a:p>
          <a:p>
            <a:pPr lvl="1"/>
            <a:r>
              <a:rPr lang="en-GB" dirty="0" smtClean="0"/>
              <a:t>What’s next?</a:t>
            </a:r>
          </a:p>
          <a:p>
            <a:endParaRPr lang="en-GB" dirty="0" smtClean="0"/>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well is the school doing?</a:t>
            </a:r>
            <a:endParaRPr lang="en-GB" dirty="0"/>
          </a:p>
        </p:txBody>
      </p:sp>
      <p:graphicFrame>
        <p:nvGraphicFramePr>
          <p:cNvPr id="4" name="Content Placeholder 3"/>
          <p:cNvGraphicFramePr>
            <a:graphicFrameLocks noGrp="1"/>
          </p:cNvGraphicFramePr>
          <p:nvPr>
            <p:ph idx="1"/>
          </p:nvPr>
        </p:nvGraphicFramePr>
        <p:xfrm>
          <a:off x="1073150" y="1429512"/>
          <a:ext cx="7538466" cy="3788664"/>
        </p:xfrm>
        <a:graphic>
          <a:graphicData uri="http://schemas.openxmlformats.org/drawingml/2006/chart">
            <c:chart xmlns:c="http://schemas.openxmlformats.org/drawingml/2006/chart" xmlns:r="http://schemas.openxmlformats.org/officeDocument/2006/relationships" r:id="rId3"/>
          </a:graphicData>
        </a:graphic>
      </p:graphicFrame>
      <p:sp>
        <p:nvSpPr>
          <p:cNvPr id="2049" name="Rectangle 1"/>
          <p:cNvSpPr>
            <a:spLocks noChangeArrowheads="1"/>
          </p:cNvSpPr>
          <p:nvPr/>
        </p:nvSpPr>
        <p:spPr bwMode="auto">
          <a:xfrm>
            <a:off x="247650" y="6248402"/>
            <a:ext cx="94107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Points are scored for the number of children attaining certain levels through teacher assessment. The higher the level the more points.  Average Point Scores (APS) across all 6 areas of Learning for the Foundation Stage.</a:t>
            </a:r>
            <a:endParaRPr kumimoji="0" lang="en-GB" sz="1800" b="0" i="0" u="none" strike="noStrike" cap="none" normalizeH="0" baseline="0" dirty="0" smtClean="0">
              <a:ln>
                <a:noFill/>
              </a:ln>
              <a:solidFill>
                <a:schemeClr val="tx1"/>
              </a:solidFill>
              <a:effectLst/>
              <a:latin typeface="Calibri" pitchFamily="34" charset="0"/>
              <a:cs typeface="Calibri" pitchFamily="34" charset="0"/>
            </a:endParaRPr>
          </a:p>
        </p:txBody>
      </p:sp>
      <p:sp>
        <p:nvSpPr>
          <p:cNvPr id="5" name="TextBox 4"/>
          <p:cNvSpPr txBox="1"/>
          <p:nvPr/>
        </p:nvSpPr>
        <p:spPr>
          <a:xfrm>
            <a:off x="6260593" y="3230882"/>
            <a:ext cx="1135888" cy="738664"/>
          </a:xfrm>
          <a:prstGeom prst="rect">
            <a:avLst/>
          </a:prstGeom>
          <a:noFill/>
        </p:spPr>
        <p:txBody>
          <a:bodyPr wrap="square" rtlCol="0">
            <a:spAutoFit/>
          </a:bodyPr>
          <a:lstStyle/>
          <a:p>
            <a:pPr algn="ctr"/>
            <a:r>
              <a:rPr lang="en-GB" sz="1400" dirty="0" smtClean="0"/>
              <a:t>No  National data available</a:t>
            </a:r>
          </a:p>
        </p:txBody>
      </p:sp>
      <p:sp>
        <p:nvSpPr>
          <p:cNvPr id="9" name="Rectangle 8"/>
          <p:cNvSpPr/>
          <p:nvPr/>
        </p:nvSpPr>
        <p:spPr>
          <a:xfrm>
            <a:off x="1305461" y="5223291"/>
            <a:ext cx="7573297" cy="861774"/>
          </a:xfrm>
          <a:prstGeom prst="rect">
            <a:avLst/>
          </a:prstGeom>
        </p:spPr>
        <p:txBody>
          <a:bodyPr wrap="square">
            <a:spAutoFit/>
          </a:bodyPr>
          <a:lstStyle/>
          <a:p>
            <a:r>
              <a:rPr lang="en-GB" sz="2000" dirty="0" smtClean="0">
                <a:effectLst>
                  <a:glow rad="63500">
                    <a:schemeClr val="accent5">
                      <a:satMod val="175000"/>
                      <a:alpha val="40000"/>
                    </a:schemeClr>
                  </a:glow>
                </a:effectLst>
                <a:latin typeface="Calibri" pitchFamily="34" charset="0"/>
                <a:cs typeface="Calibri" pitchFamily="34" charset="0"/>
              </a:rPr>
              <a:t>“Children have an outstanding start in the EYFS class…. Standards are much higher than those seen in most schools”</a:t>
            </a:r>
          </a:p>
          <a:p>
            <a:pPr algn="r"/>
            <a:r>
              <a:rPr lang="en-GB" sz="1000" dirty="0" smtClean="0">
                <a:latin typeface="Calibri" pitchFamily="34" charset="0"/>
                <a:cs typeface="Calibri" pitchFamily="34" charset="0"/>
              </a:rPr>
              <a:t>					Ofsted, 26</a:t>
            </a:r>
            <a:r>
              <a:rPr lang="en-GB" sz="1000" baseline="30000" dirty="0" smtClean="0">
                <a:latin typeface="Calibri" pitchFamily="34" charset="0"/>
                <a:cs typeface="Calibri" pitchFamily="34" charset="0"/>
              </a:rPr>
              <a:t>th</a:t>
            </a:r>
            <a:r>
              <a:rPr lang="en-GB" sz="1000" dirty="0" smtClean="0">
                <a:latin typeface="Calibri" pitchFamily="34" charset="0"/>
                <a:cs typeface="Calibri" pitchFamily="34" charset="0"/>
              </a:rPr>
              <a:t> January 2009</a:t>
            </a:r>
            <a:endParaRPr lang="en-GB" sz="1000" dirty="0">
              <a:latin typeface="Calibri" pitchFamily="34" charset="0"/>
              <a:cs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par>
                          <p:cTn id="13" fill="hold">
                            <p:stCondLst>
                              <p:cond delay="2500"/>
                            </p:stCondLst>
                            <p:childTnLst>
                              <p:par>
                                <p:cTn id="14" presetID="10" presetClass="entr" presetSubtype="0" fill="hold" grpId="0" nodeType="afterEffect">
                                  <p:stCondLst>
                                    <p:cond delay="0"/>
                                  </p:stCondLst>
                                  <p:childTnLst>
                                    <p:set>
                                      <p:cBhvr>
                                        <p:cTn id="15" dur="1" fill="hold">
                                          <p:stCondLst>
                                            <p:cond delay="0"/>
                                          </p:stCondLst>
                                        </p:cTn>
                                        <p:tgtEl>
                                          <p:spTgt spid="2049"/>
                                        </p:tgtEl>
                                        <p:attrNameLst>
                                          <p:attrName>style.visibility</p:attrName>
                                        </p:attrNameLst>
                                      </p:cBhvr>
                                      <p:to>
                                        <p:strVal val="visible"/>
                                      </p:to>
                                    </p:set>
                                    <p:animEffect transition="in" filter="fade">
                                      <p:cBhvr>
                                        <p:cTn id="16" dur="2000"/>
                                        <p:tgtEl>
                                          <p:spTgt spid="2049"/>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2049" grpId="0"/>
      <p:bldP spid="5"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p:nvPr/>
        </p:nvGraphicFramePr>
        <p:xfrm>
          <a:off x="4953000" y="1790700"/>
          <a:ext cx="4953000" cy="3428999"/>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GB" dirty="0" smtClean="0"/>
              <a:t>Standards &amp; Progress</a:t>
            </a:r>
            <a:endParaRPr lang="en-GB" dirty="0"/>
          </a:p>
        </p:txBody>
      </p:sp>
      <p:sp>
        <p:nvSpPr>
          <p:cNvPr id="2049" name="Rectangle 1"/>
          <p:cNvSpPr>
            <a:spLocks noChangeArrowheads="1"/>
          </p:cNvSpPr>
          <p:nvPr/>
        </p:nvSpPr>
        <p:spPr bwMode="auto">
          <a:xfrm>
            <a:off x="247650" y="6396337"/>
            <a:ext cx="94107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GB" sz="1200" dirty="0" smtClean="0">
                <a:latin typeface="Calibri" pitchFamily="34" charset="0"/>
                <a:ea typeface="Times New Roman" pitchFamily="18" charset="0"/>
                <a:cs typeface="Calibri" pitchFamily="34" charset="0"/>
              </a:rPr>
              <a:t>Average Point Scores (APS) across the three subjects of Reading, Writing and Maths in Key Stages 1 and 2. </a:t>
            </a:r>
            <a:r>
              <a:rPr lang="en-GB" sz="1200" dirty="0" smtClean="0"/>
              <a:t>The suggested progress should be 6 points from end of Y2 to end of Y4</a:t>
            </a:r>
            <a:r>
              <a:rPr lang="en-GB" sz="1200" dirty="0" smtClean="0">
                <a:latin typeface="Calibri" pitchFamily="34" charset="0"/>
                <a:cs typeface="Calibri" pitchFamily="34" charset="0"/>
              </a:rPr>
              <a:t>.</a:t>
            </a:r>
            <a:endParaRPr kumimoji="0" lang="en-GB" sz="1800" b="0" i="0" u="none" strike="noStrike" cap="none" normalizeH="0" baseline="0" dirty="0" smtClean="0">
              <a:ln>
                <a:noFill/>
              </a:ln>
              <a:solidFill>
                <a:schemeClr val="tx1"/>
              </a:solidFill>
              <a:effectLst/>
              <a:latin typeface="Calibri" pitchFamily="34" charset="0"/>
              <a:cs typeface="Calibri" pitchFamily="34" charset="0"/>
            </a:endParaRPr>
          </a:p>
        </p:txBody>
      </p:sp>
      <p:graphicFrame>
        <p:nvGraphicFramePr>
          <p:cNvPr id="6" name="Chart 5"/>
          <p:cNvGraphicFramePr/>
          <p:nvPr/>
        </p:nvGraphicFramePr>
        <p:xfrm>
          <a:off x="0" y="1828800"/>
          <a:ext cx="4953000" cy="3390899"/>
        </p:xfrm>
        <a:graphic>
          <a:graphicData uri="http://schemas.openxmlformats.org/drawingml/2006/chart">
            <c:chart xmlns:c="http://schemas.openxmlformats.org/drawingml/2006/chart" xmlns:r="http://schemas.openxmlformats.org/officeDocument/2006/relationships" r:id="rId4"/>
          </a:graphicData>
        </a:graphic>
      </p:graphicFrame>
      <p:sp>
        <p:nvSpPr>
          <p:cNvPr id="8" name="Oval 7"/>
          <p:cNvSpPr/>
          <p:nvPr/>
        </p:nvSpPr>
        <p:spPr>
          <a:xfrm>
            <a:off x="1073150" y="2133600"/>
            <a:ext cx="742950" cy="5334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Oval 8"/>
          <p:cNvSpPr/>
          <p:nvPr/>
        </p:nvSpPr>
        <p:spPr>
          <a:xfrm>
            <a:off x="8915400" y="2209800"/>
            <a:ext cx="742950" cy="5334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15" name="Group 14"/>
          <p:cNvGrpSpPr/>
          <p:nvPr/>
        </p:nvGrpSpPr>
        <p:grpSpPr>
          <a:xfrm>
            <a:off x="1501877" y="2286002"/>
            <a:ext cx="7520040" cy="1383071"/>
            <a:chOff x="1386348" y="2286000"/>
            <a:chExt cx="6941575" cy="1383071"/>
          </a:xfrm>
        </p:grpSpPr>
        <p:sp>
          <p:nvSpPr>
            <p:cNvPr id="13" name="Freeform 12"/>
            <p:cNvSpPr/>
            <p:nvPr/>
          </p:nvSpPr>
          <p:spPr>
            <a:xfrm>
              <a:off x="1386348" y="2664542"/>
              <a:ext cx="6941575" cy="1004529"/>
            </a:xfrm>
            <a:custGeom>
              <a:avLst/>
              <a:gdLst>
                <a:gd name="connsiteX0" fmla="*/ 0 w 6941575"/>
                <a:gd name="connsiteY0" fmla="*/ 0 h 1004529"/>
                <a:gd name="connsiteX1" fmla="*/ 1651820 w 6941575"/>
                <a:gd name="connsiteY1" fmla="*/ 835742 h 1004529"/>
                <a:gd name="connsiteX2" fmla="*/ 4975123 w 6941575"/>
                <a:gd name="connsiteY2" fmla="*/ 865239 h 1004529"/>
                <a:gd name="connsiteX3" fmla="*/ 6941575 w 6941575"/>
                <a:gd name="connsiteY3" fmla="*/ 0 h 1004529"/>
              </a:gdLst>
              <a:ahLst/>
              <a:cxnLst>
                <a:cxn ang="0">
                  <a:pos x="connsiteX0" y="connsiteY0"/>
                </a:cxn>
                <a:cxn ang="0">
                  <a:pos x="connsiteX1" y="connsiteY1"/>
                </a:cxn>
                <a:cxn ang="0">
                  <a:pos x="connsiteX2" y="connsiteY2"/>
                </a:cxn>
                <a:cxn ang="0">
                  <a:pos x="connsiteX3" y="connsiteY3"/>
                </a:cxn>
              </a:cxnLst>
              <a:rect l="l" t="t" r="r" b="b"/>
              <a:pathLst>
                <a:path w="6941575" h="1004529">
                  <a:moveTo>
                    <a:pt x="0" y="0"/>
                  </a:moveTo>
                  <a:cubicBezTo>
                    <a:pt x="411316" y="345768"/>
                    <a:pt x="822633" y="691536"/>
                    <a:pt x="1651820" y="835742"/>
                  </a:cubicBezTo>
                  <a:cubicBezTo>
                    <a:pt x="2481007" y="979948"/>
                    <a:pt x="4093497" y="1004529"/>
                    <a:pt x="4975123" y="865239"/>
                  </a:cubicBezTo>
                  <a:cubicBezTo>
                    <a:pt x="5856749" y="725949"/>
                    <a:pt x="6399162" y="362974"/>
                    <a:pt x="6941575" y="0"/>
                  </a:cubicBezTo>
                </a:path>
              </a:pathLst>
            </a:custGeom>
            <a:ln w="381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14" name="TextBox 13"/>
            <p:cNvSpPr txBox="1"/>
            <p:nvPr/>
          </p:nvSpPr>
          <p:spPr>
            <a:xfrm>
              <a:off x="7239000" y="2286000"/>
              <a:ext cx="876276" cy="584775"/>
            </a:xfrm>
            <a:prstGeom prst="rect">
              <a:avLst/>
            </a:prstGeom>
            <a:noFill/>
          </p:spPr>
          <p:txBody>
            <a:bodyPr wrap="none" rtlCol="0">
              <a:spAutoFit/>
            </a:bodyPr>
            <a:lstStyle/>
            <a:p>
              <a:r>
                <a:rPr lang="en-GB" sz="3200" b="1" dirty="0" smtClean="0">
                  <a:solidFill>
                    <a:srgbClr val="FF0000"/>
                  </a:solidFill>
                </a:rPr>
                <a:t>+7.8</a:t>
              </a:r>
              <a:endParaRPr lang="en-GB" sz="3200" b="1" dirty="0">
                <a:solidFill>
                  <a:srgbClr val="FF0000"/>
                </a:solidFill>
              </a:endParaRPr>
            </a:p>
          </p:txBody>
        </p:sp>
      </p:grpSp>
      <p:cxnSp>
        <p:nvCxnSpPr>
          <p:cNvPr id="17" name="Straight Connector 16"/>
          <p:cNvCxnSpPr/>
          <p:nvPr/>
        </p:nvCxnSpPr>
        <p:spPr>
          <a:xfrm>
            <a:off x="5448300" y="4114800"/>
            <a:ext cx="4292600" cy="1588"/>
          </a:xfrm>
          <a:prstGeom prst="line">
            <a:avLst/>
          </a:prstGeom>
          <a:ln/>
        </p:spPr>
        <p:style>
          <a:lnRef idx="3">
            <a:schemeClr val="accent3"/>
          </a:lnRef>
          <a:fillRef idx="0">
            <a:schemeClr val="accent3"/>
          </a:fillRef>
          <a:effectRef idx="2">
            <a:schemeClr val="accent3"/>
          </a:effectRef>
          <a:fontRef idx="minor">
            <a:schemeClr val="tx1"/>
          </a:fontRef>
        </p:style>
      </p:cxnSp>
      <p:cxnSp>
        <p:nvCxnSpPr>
          <p:cNvPr id="21" name="Straight Connector 20"/>
          <p:cNvCxnSpPr/>
          <p:nvPr/>
        </p:nvCxnSpPr>
        <p:spPr>
          <a:xfrm>
            <a:off x="484649" y="2848896"/>
            <a:ext cx="4292600" cy="1588"/>
          </a:xfrm>
          <a:prstGeom prst="line">
            <a:avLst/>
          </a:prstGeom>
        </p:spPr>
        <p:style>
          <a:lnRef idx="3">
            <a:schemeClr val="accent3"/>
          </a:lnRef>
          <a:fillRef idx="0">
            <a:schemeClr val="accent3"/>
          </a:fillRef>
          <a:effectRef idx="2">
            <a:schemeClr val="accent3"/>
          </a:effectRef>
          <a:fontRef idx="minor">
            <a:schemeClr val="tx1"/>
          </a:fontRef>
        </p:style>
      </p:cxnSp>
      <p:sp>
        <p:nvSpPr>
          <p:cNvPr id="22" name="Rectangle 21"/>
          <p:cNvSpPr/>
          <p:nvPr/>
        </p:nvSpPr>
        <p:spPr>
          <a:xfrm>
            <a:off x="1384709" y="5515899"/>
            <a:ext cx="7573297" cy="553998"/>
          </a:xfrm>
          <a:prstGeom prst="rect">
            <a:avLst/>
          </a:prstGeom>
        </p:spPr>
        <p:txBody>
          <a:bodyPr wrap="square">
            <a:spAutoFit/>
          </a:bodyPr>
          <a:lstStyle/>
          <a:p>
            <a:r>
              <a:rPr lang="en-GB" sz="2000" dirty="0" smtClean="0">
                <a:effectLst>
                  <a:glow rad="63500">
                    <a:schemeClr val="accent5">
                      <a:satMod val="175000"/>
                      <a:alpha val="40000"/>
                    </a:schemeClr>
                  </a:glow>
                </a:effectLst>
                <a:latin typeface="Calibri" pitchFamily="34" charset="0"/>
                <a:cs typeface="Calibri" pitchFamily="34" charset="0"/>
              </a:rPr>
              <a:t>“Consistently exceptionally high standards at end of Year 4”</a:t>
            </a:r>
          </a:p>
          <a:p>
            <a:pPr algn="r"/>
            <a:r>
              <a:rPr lang="en-GB" sz="1000" dirty="0" smtClean="0">
                <a:latin typeface="Calibri" pitchFamily="34" charset="0"/>
                <a:cs typeface="Calibri" pitchFamily="34" charset="0"/>
              </a:rPr>
              <a:t>				John Carter – School Improvement Partner, Sept 2010</a:t>
            </a:r>
            <a:endParaRPr lang="en-GB" sz="1000" dirty="0">
              <a:latin typeface="Calibri" pitchFamily="34" charset="0"/>
              <a:cs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2049"/>
                                        </p:tgtEl>
                                        <p:attrNameLst>
                                          <p:attrName>style.visibility</p:attrName>
                                        </p:attrNameLst>
                                      </p:cBhvr>
                                      <p:to>
                                        <p:strVal val="visible"/>
                                      </p:to>
                                    </p:set>
                                    <p:animEffect transition="in" filter="fade">
                                      <p:cBhvr>
                                        <p:cTn id="12" dur="2000"/>
                                        <p:tgtEl>
                                          <p:spTgt spid="2049"/>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1+#ppt_w/2"/>
                                          </p:val>
                                        </p:tav>
                                        <p:tav tm="100000">
                                          <p:val>
                                            <p:strVal val="#ppt_x"/>
                                          </p:val>
                                        </p:tav>
                                      </p:tavLst>
                                    </p:anim>
                                    <p:anim calcmode="lin" valueType="num">
                                      <p:cBhvr additive="base">
                                        <p:cTn id="22"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2049" grpId="0"/>
      <p:bldGraphic spid="6" grpId="0">
        <p:bldAsOne/>
      </p:bldGraphic>
      <p:bldP spid="8" grpId="0" animBg="1"/>
      <p:bldP spid="9" grpId="0" animBg="1"/>
      <p:bldP spid="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19450" y="2286000"/>
            <a:ext cx="3797300" cy="1569660"/>
          </a:xfrm>
          <a:prstGeom prst="rect">
            <a:avLst/>
          </a:prstGeom>
          <a:effectLst>
            <a:reflection blurRad="6350" stA="50000" endA="300" endPos="55000" dir="5400000" sy="-100000" algn="bl" rotWithShape="0"/>
          </a:effectLst>
        </p:spPr>
        <p:txBody>
          <a:bodyPr wrap="square">
            <a:spAutoFit/>
          </a:bodyPr>
          <a:lstStyle/>
          <a:p>
            <a:r>
              <a:rPr lang="en-GB" sz="9600" dirty="0" smtClean="0">
                <a:latin typeface="Calibri" pitchFamily="34" charset="0"/>
                <a:cs typeface="Calibri" pitchFamily="34" charset="0"/>
              </a:rPr>
              <a:t>2030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20896" y="2438400"/>
            <a:ext cx="3110788" cy="923330"/>
          </a:xfrm>
          <a:prstGeom prst="rect">
            <a:avLst/>
          </a:prstGeom>
          <a:noFill/>
        </p:spPr>
        <p:txBody>
          <a:bodyPr wrap="none" rtlCol="0">
            <a:spAutoFit/>
          </a:bodyPr>
          <a:lstStyle/>
          <a:p>
            <a:r>
              <a:rPr lang="en-GB" dirty="0" smtClean="0"/>
              <a:t>Screen shot – 2010 jobs 2004…</a:t>
            </a:r>
          </a:p>
          <a:p>
            <a:r>
              <a:rPr lang="en-GB" dirty="0" smtClean="0">
                <a:effectLst>
                  <a:outerShdw blurRad="60007" dir="1500000" sy="-30000" kx="800400" algn="bl" rotWithShape="0">
                    <a:prstClr val="black">
                      <a:alpha val="20000"/>
                    </a:prstClr>
                  </a:outerShdw>
                </a:effectLst>
              </a:rPr>
              <a:t>What new jobs will be </a:t>
            </a:r>
            <a:br>
              <a:rPr lang="en-GB" dirty="0" smtClean="0">
                <a:effectLst>
                  <a:outerShdw blurRad="60007" dir="1500000" sy="-30000" kx="800400" algn="bl" rotWithShape="0">
                    <a:prstClr val="black">
                      <a:alpha val="20000"/>
                    </a:prstClr>
                  </a:outerShdw>
                </a:effectLst>
              </a:rPr>
            </a:br>
            <a:r>
              <a:rPr lang="en-GB" dirty="0" smtClean="0">
                <a:effectLst>
                  <a:outerShdw blurRad="60007" dir="1500000" sy="-30000" kx="800400" algn="bl" rotWithShape="0">
                    <a:prstClr val="black">
                      <a:alpha val="20000"/>
                    </a:prstClr>
                  </a:outerShdw>
                </a:effectLst>
              </a:rPr>
              <a:t>in demand in 2020?</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 live in a fast moving world</a:t>
            </a:r>
          </a:p>
        </p:txBody>
      </p:sp>
      <p:sp>
        <p:nvSpPr>
          <p:cNvPr id="3" name="Content Placeholder 2"/>
          <p:cNvSpPr>
            <a:spLocks noGrp="1"/>
          </p:cNvSpPr>
          <p:nvPr>
            <p:ph idx="1"/>
          </p:nvPr>
        </p:nvSpPr>
        <p:spPr>
          <a:xfrm>
            <a:off x="577850" y="1676400"/>
            <a:ext cx="8585200" cy="4572000"/>
          </a:xfrm>
        </p:spPr>
        <p:txBody>
          <a:bodyPr>
            <a:normAutofit/>
          </a:bodyPr>
          <a:lstStyle/>
          <a:p>
            <a:pPr marL="452438" lvl="1" indent="1588" algn="ctr">
              <a:buNone/>
            </a:pPr>
            <a:endParaRPr lang="en-GB" dirty="0" smtClean="0"/>
          </a:p>
          <a:p>
            <a:pPr marL="452438" lvl="1" indent="1588" algn="ctr">
              <a:buNone/>
            </a:pPr>
            <a:endParaRPr lang="en-GB" dirty="0" smtClean="0"/>
          </a:p>
          <a:p>
            <a:pPr marL="452438" lvl="1" indent="1588" algn="ctr">
              <a:buNone/>
            </a:pPr>
            <a:r>
              <a:rPr lang="en-GB" dirty="0" smtClean="0"/>
              <a:t>“In times of radical change </a:t>
            </a:r>
            <a:r>
              <a:rPr lang="en-GB" sz="3000" b="1" dirty="0" smtClean="0"/>
              <a:t>learners</a:t>
            </a:r>
            <a:r>
              <a:rPr lang="en-GB" dirty="0" smtClean="0"/>
              <a:t> inherit the earth - while the </a:t>
            </a:r>
            <a:r>
              <a:rPr lang="en-GB" sz="3000" b="1" dirty="0" smtClean="0"/>
              <a:t>learned</a:t>
            </a:r>
            <a:r>
              <a:rPr lang="en-GB" dirty="0" smtClean="0"/>
              <a:t> find themselves beautifully equipped to deal with a world that no longer exists”</a:t>
            </a:r>
          </a:p>
          <a:p>
            <a:pPr lvl="1">
              <a:buNone/>
            </a:pPr>
            <a:r>
              <a:rPr lang="en-GB" dirty="0" smtClean="0"/>
              <a:t> 								</a:t>
            </a:r>
            <a:r>
              <a:rPr lang="en-GB" sz="1500" dirty="0" smtClean="0"/>
              <a:t>Eric Hoffer </a:t>
            </a:r>
            <a:endParaRPr lang="en-GB" dirty="0" smtClean="0"/>
          </a:p>
          <a:p>
            <a:pPr>
              <a:buNone/>
            </a:pPr>
            <a:endParaRPr lang="en-GB" dirty="0" smtClean="0"/>
          </a:p>
          <a:p>
            <a:endParaRPr lang="en-GB"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National Curriculum</a:t>
            </a:r>
          </a:p>
        </p:txBody>
      </p:sp>
      <p:sp>
        <p:nvSpPr>
          <p:cNvPr id="3" name="Content Placeholder 2"/>
          <p:cNvSpPr>
            <a:spLocks noGrp="1"/>
          </p:cNvSpPr>
          <p:nvPr>
            <p:ph idx="1"/>
          </p:nvPr>
        </p:nvSpPr>
        <p:spPr/>
        <p:txBody>
          <a:bodyPr/>
          <a:lstStyle/>
          <a:p>
            <a:endParaRPr lang="en-GB" dirty="0" smtClean="0"/>
          </a:p>
          <a:p>
            <a:endParaRPr lang="en-GB" dirty="0" smtClean="0"/>
          </a:p>
          <a:p>
            <a:endParaRPr lang="en-GB" dirty="0" smtClean="0"/>
          </a:p>
          <a:p>
            <a:endParaRPr lang="en-GB" dirty="0"/>
          </a:p>
        </p:txBody>
      </p:sp>
      <p:pic>
        <p:nvPicPr>
          <p:cNvPr id="3074" name="Picture 2"/>
          <p:cNvPicPr>
            <a:picLocks noChangeAspect="1" noChangeArrowheads="1"/>
          </p:cNvPicPr>
          <p:nvPr/>
        </p:nvPicPr>
        <p:blipFill>
          <a:blip r:embed="rId3" cstate="print"/>
          <a:srcRect/>
          <a:stretch>
            <a:fillRect/>
          </a:stretch>
        </p:blipFill>
        <p:spPr bwMode="auto">
          <a:xfrm>
            <a:off x="495301" y="1295400"/>
            <a:ext cx="3015970" cy="3962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075" name="Picture 3"/>
          <p:cNvPicPr>
            <a:picLocks noChangeAspect="1" noChangeArrowheads="1"/>
          </p:cNvPicPr>
          <p:nvPr/>
        </p:nvPicPr>
        <p:blipFill>
          <a:blip r:embed="rId4" cstate="print"/>
          <a:srcRect/>
          <a:stretch>
            <a:fillRect/>
          </a:stretch>
        </p:blipFill>
        <p:spPr bwMode="auto">
          <a:xfrm>
            <a:off x="1073151" y="1905001"/>
            <a:ext cx="2996243" cy="392922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076" name="Picture 4"/>
          <p:cNvPicPr>
            <a:picLocks noChangeAspect="1" noChangeArrowheads="1"/>
          </p:cNvPicPr>
          <p:nvPr/>
        </p:nvPicPr>
        <p:blipFill>
          <a:blip r:embed="rId5" cstate="print"/>
          <a:srcRect/>
          <a:stretch>
            <a:fillRect/>
          </a:stretch>
        </p:blipFill>
        <p:spPr bwMode="auto">
          <a:xfrm>
            <a:off x="1816101" y="2590800"/>
            <a:ext cx="2907523" cy="3810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077" name="Picture 5"/>
          <p:cNvPicPr>
            <a:picLocks noChangeAspect="1" noChangeArrowheads="1"/>
          </p:cNvPicPr>
          <p:nvPr/>
        </p:nvPicPr>
        <p:blipFill>
          <a:blip r:embed="rId6" cstate="print"/>
          <a:srcRect/>
          <a:stretch>
            <a:fillRect/>
          </a:stretch>
        </p:blipFill>
        <p:spPr bwMode="auto">
          <a:xfrm>
            <a:off x="5200652" y="2133600"/>
            <a:ext cx="4449370" cy="3581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Problem: Narrowness not enquiry</a:t>
            </a:r>
            <a:endParaRPr lang="en-GB" dirty="0"/>
          </a:p>
        </p:txBody>
      </p:sp>
      <p:pic>
        <p:nvPicPr>
          <p:cNvPr id="4" name="Picture 3" descr="oil_lamp_open_lit.jpg"/>
          <p:cNvPicPr>
            <a:picLocks noChangeAspect="1"/>
          </p:cNvPicPr>
          <p:nvPr/>
        </p:nvPicPr>
        <p:blipFill>
          <a:blip r:embed="rId3" cstate="print"/>
          <a:stretch>
            <a:fillRect/>
          </a:stretch>
        </p:blipFill>
        <p:spPr>
          <a:xfrm>
            <a:off x="5210637" y="2133600"/>
            <a:ext cx="4034965" cy="2895600"/>
          </a:xfrm>
          <a:prstGeom prst="rect">
            <a:avLst/>
          </a:prstGeom>
          <a:effectLst>
            <a:reflection blurRad="6350" stA="50000" endA="300" endPos="38500" dist="50800" dir="5400000" sy="-100000" algn="bl" rotWithShape="0"/>
          </a:effectLst>
        </p:spPr>
      </p:pic>
      <p:pic>
        <p:nvPicPr>
          <p:cNvPr id="5" name="Picture 4" descr="BeakerAndCylinder1.jpg"/>
          <p:cNvPicPr>
            <a:picLocks noChangeAspect="1"/>
          </p:cNvPicPr>
          <p:nvPr/>
        </p:nvPicPr>
        <p:blipFill>
          <a:blip r:embed="rId4" cstate="print"/>
          <a:stretch>
            <a:fillRect/>
          </a:stretch>
        </p:blipFill>
        <p:spPr>
          <a:xfrm>
            <a:off x="660400" y="2133600"/>
            <a:ext cx="4182533" cy="2895600"/>
          </a:xfrm>
          <a:prstGeom prst="rect">
            <a:avLst/>
          </a:prstGeom>
          <a:effectLst>
            <a:reflection blurRad="6350" stA="50000" endA="300" endPos="38500" dist="50800" dir="5400000" sy="-100000" algn="bl" rotWithShape="0"/>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3663</TotalTime>
  <Words>2921</Words>
  <Application>Microsoft Office PowerPoint</Application>
  <PresentationFormat>A4 Paper (210x297 mm)</PresentationFormat>
  <Paragraphs>227</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Metro</vt:lpstr>
      <vt:lpstr>EVERSHOLT LOWER SCHOOL</vt:lpstr>
      <vt:lpstr>Format</vt:lpstr>
      <vt:lpstr>How well is the school doing?</vt:lpstr>
      <vt:lpstr>Standards &amp; Progress</vt:lpstr>
      <vt:lpstr>Slide 5</vt:lpstr>
      <vt:lpstr>Slide 6</vt:lpstr>
      <vt:lpstr>We live in a fast moving world</vt:lpstr>
      <vt:lpstr>The National Curriculum</vt:lpstr>
      <vt:lpstr>A Problem: Narrowness not enquiry</vt:lpstr>
      <vt:lpstr>What is  Creativity?</vt:lpstr>
      <vt:lpstr>Why is Creativity seen as so vital?</vt:lpstr>
      <vt:lpstr>Higher Order Thinking</vt:lpstr>
      <vt:lpstr>Seeing the “Whole Picture”</vt:lpstr>
      <vt:lpstr>How have we implemented it?</vt:lpstr>
      <vt:lpstr>Planning</vt:lpstr>
      <vt:lpstr>Slide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EVERSHOLT LOWER SCHOOL</dc:title>
  <dc:creator>Rob Fraser</dc:creator>
  <cp:lastModifiedBy>rfraser</cp:lastModifiedBy>
  <cp:revision>264</cp:revision>
  <dcterms:created xsi:type="dcterms:W3CDTF">2006-08-16T00:00:00Z</dcterms:created>
  <dcterms:modified xsi:type="dcterms:W3CDTF">2011-01-11T21:22:10Z</dcterms:modified>
</cp:coreProperties>
</file>